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0" r:id="rId4"/>
    <p:sldId id="258" r:id="rId5"/>
    <p:sldId id="291" r:id="rId6"/>
    <p:sldId id="259" r:id="rId7"/>
    <p:sldId id="260" r:id="rId8"/>
    <p:sldId id="292" r:id="rId9"/>
    <p:sldId id="293" r:id="rId10"/>
    <p:sldId id="295" r:id="rId11"/>
    <p:sldId id="261" r:id="rId12"/>
    <p:sldId id="262" r:id="rId13"/>
    <p:sldId id="263" r:id="rId14"/>
    <p:sldId id="264" r:id="rId15"/>
    <p:sldId id="296" r:id="rId16"/>
    <p:sldId id="265" r:id="rId17"/>
    <p:sldId id="299" r:id="rId18"/>
    <p:sldId id="266" r:id="rId19"/>
    <p:sldId id="304" r:id="rId20"/>
    <p:sldId id="267" r:id="rId21"/>
    <p:sldId id="300" r:id="rId22"/>
    <p:sldId id="268" r:id="rId23"/>
    <p:sldId id="269" r:id="rId24"/>
    <p:sldId id="271" r:id="rId25"/>
    <p:sldId id="272" r:id="rId26"/>
    <p:sldId id="301" r:id="rId27"/>
    <p:sldId id="273" r:id="rId28"/>
    <p:sldId id="274" r:id="rId29"/>
    <p:sldId id="275" r:id="rId30"/>
    <p:sldId id="276" r:id="rId31"/>
    <p:sldId id="280" r:id="rId32"/>
    <p:sldId id="302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821F0-6FE1-4620-945E-6C6FEDED7CA6}" type="datetimeFigureOut">
              <a:rPr lang="en-US" smtClean="0"/>
              <a:pPr/>
              <a:t>02-Mar-13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A7867B-12ED-4DB1-AEDA-6CBF858150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sz="8000" b="1" dirty="0" smtClean="0"/>
              <a:t>The liver</a:t>
            </a:r>
            <a:endParaRPr lang="en-US" sz="8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Dr. </a:t>
            </a:r>
            <a:r>
              <a:rPr lang="en-US" sz="3200" b="1" dirty="0" err="1" smtClean="0"/>
              <a:t>Mezjda</a:t>
            </a:r>
            <a:r>
              <a:rPr lang="en-US" sz="3200" b="1" dirty="0" smtClean="0"/>
              <a:t> Ismail </a:t>
            </a:r>
            <a:r>
              <a:rPr lang="en-US" sz="3200" b="1" dirty="0" err="1" smtClean="0"/>
              <a:t>Rashaan,consultant</a:t>
            </a:r>
            <a:r>
              <a:rPr lang="en-US" sz="3200" b="1" dirty="0" smtClean="0"/>
              <a:t> surgeon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University of </a:t>
            </a:r>
            <a:r>
              <a:rPr lang="en-US" sz="3600" b="1" dirty="0" err="1" smtClean="0">
                <a:solidFill>
                  <a:srgbClr val="0070C0"/>
                </a:solidFill>
              </a:rPr>
              <a:t>Sulaymania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Faculty of medical sciences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School of medicine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Kurdistan</a:t>
            </a:r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3" name="Picture 3" descr="C:\Users\Mezjda\Pictures\2013-03-02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048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Functions of the liver:-</a:t>
            </a:r>
            <a:br>
              <a:rPr lang="en-US" sz="3600" b="1" dirty="0" smtClean="0"/>
            </a:br>
            <a:r>
              <a:rPr lang="en-US" sz="3600" b="1" dirty="0" smtClean="0"/>
              <a:t>   (storage, metabolism, production, secretion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1-maintain core body temp.</a:t>
            </a:r>
          </a:p>
          <a:p>
            <a:pPr>
              <a:buNone/>
            </a:pPr>
            <a:r>
              <a:rPr lang="en-US" dirty="0" smtClean="0"/>
              <a:t>-Ph </a:t>
            </a:r>
            <a:r>
              <a:rPr lang="en-US" dirty="0" smtClean="0"/>
              <a:t>balance and correction of the lactic </a:t>
            </a:r>
            <a:r>
              <a:rPr lang="en-US" dirty="0" smtClean="0"/>
              <a:t> acidosis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3-synthesis of clotting factors</a:t>
            </a:r>
          </a:p>
          <a:p>
            <a:pPr>
              <a:buNone/>
            </a:pPr>
            <a:r>
              <a:rPr lang="en-US" dirty="0" smtClean="0"/>
              <a:t>4-glucose metabolism, </a:t>
            </a:r>
            <a:r>
              <a:rPr lang="en-US" dirty="0" err="1" smtClean="0"/>
              <a:t>glycolysis</a:t>
            </a:r>
            <a:r>
              <a:rPr lang="en-US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glycogenesis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5-protein metabolism, urea formation</a:t>
            </a:r>
          </a:p>
          <a:p>
            <a:pPr>
              <a:buNone/>
            </a:pPr>
            <a:r>
              <a:rPr lang="en-US" dirty="0" smtClean="0"/>
              <a:t>6-bilirubin formation</a:t>
            </a:r>
          </a:p>
          <a:p>
            <a:pPr>
              <a:buNone/>
            </a:pPr>
            <a:r>
              <a:rPr lang="en-US" dirty="0" smtClean="0"/>
              <a:t>7-drugs and hormones metabolism</a:t>
            </a:r>
          </a:p>
          <a:p>
            <a:pPr>
              <a:buNone/>
            </a:pPr>
            <a:r>
              <a:rPr lang="en-US" dirty="0" smtClean="0"/>
              <a:t>8-removal of gut </a:t>
            </a:r>
            <a:r>
              <a:rPr lang="en-US" dirty="0" err="1" smtClean="0"/>
              <a:t>endo</a:t>
            </a:r>
            <a:r>
              <a:rPr lang="en-US" dirty="0" smtClean="0"/>
              <a:t>-toxins </a:t>
            </a:r>
            <a:r>
              <a:rPr lang="en-US" dirty="0" smtClean="0"/>
              <a:t>&amp; foreign bodies.. (</a:t>
            </a:r>
            <a:r>
              <a:rPr lang="en-US" dirty="0" err="1" smtClean="0"/>
              <a:t>reticuloendothelial</a:t>
            </a:r>
            <a:r>
              <a:rPr lang="en-US" dirty="0" smtClean="0"/>
              <a:t> system)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Investigations:-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1-LFT </a:t>
            </a:r>
          </a:p>
          <a:p>
            <a:pPr>
              <a:buNone/>
            </a:pPr>
            <a:r>
              <a:rPr lang="en-US" dirty="0" smtClean="0"/>
              <a:t>  .</a:t>
            </a:r>
            <a:r>
              <a:rPr lang="en-US" dirty="0" err="1" smtClean="0"/>
              <a:t>bilirubin</a:t>
            </a:r>
            <a:r>
              <a:rPr lang="en-US" dirty="0" smtClean="0"/>
              <a:t> ( pre-, post- &amp; hepatic </a:t>
            </a:r>
            <a:r>
              <a:rPr lang="en-US" dirty="0" smtClean="0"/>
              <a:t>dis.)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.</a:t>
            </a:r>
            <a:r>
              <a:rPr lang="en-US" dirty="0" err="1" smtClean="0"/>
              <a:t>alk</a:t>
            </a:r>
            <a:r>
              <a:rPr lang="en-US" dirty="0" smtClean="0"/>
              <a:t>. </a:t>
            </a:r>
            <a:r>
              <a:rPr lang="en-US" dirty="0" err="1" smtClean="0"/>
              <a:t>phosphatase</a:t>
            </a:r>
            <a:r>
              <a:rPr lang="en-US" dirty="0" smtClean="0"/>
              <a:t> </a:t>
            </a:r>
            <a:r>
              <a:rPr lang="en-US" dirty="0" smtClean="0"/>
              <a:t>(obstructive jaundice, </a:t>
            </a:r>
            <a:r>
              <a:rPr lang="en-US" dirty="0" err="1" smtClean="0"/>
              <a:t>cholestatic</a:t>
            </a:r>
            <a:r>
              <a:rPr lang="en-US" dirty="0" smtClean="0"/>
              <a:t> </a:t>
            </a:r>
            <a:r>
              <a:rPr lang="en-US" dirty="0" smtClean="0"/>
              <a:t> liver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.AST,ALT ( increase in acute </a:t>
            </a:r>
            <a:r>
              <a:rPr lang="en-US" dirty="0" err="1" smtClean="0"/>
              <a:t>hepatocellular</a:t>
            </a:r>
            <a:r>
              <a:rPr lang="en-US" dirty="0" smtClean="0"/>
              <a:t> dis</a:t>
            </a:r>
            <a:r>
              <a:rPr lang="en-US" dirty="0" smtClean="0"/>
              <a:t>. like </a:t>
            </a:r>
            <a:r>
              <a:rPr lang="en-US" dirty="0" smtClean="0"/>
              <a:t>viral </a:t>
            </a:r>
            <a:r>
              <a:rPr lang="en-US" dirty="0" smtClean="0"/>
              <a:t>hepatitis</a:t>
            </a:r>
            <a:r>
              <a:rPr lang="en-US" dirty="0" smtClean="0"/>
              <a:t>, alcoholic abuse, autoimmune dis</a:t>
            </a:r>
            <a:r>
              <a:rPr lang="en-US" dirty="0" smtClean="0"/>
              <a:t>., medications</a:t>
            </a:r>
            <a:r>
              <a:rPr lang="en-US" dirty="0" smtClean="0"/>
              <a:t>…)</a:t>
            </a:r>
          </a:p>
          <a:p>
            <a:pPr>
              <a:buNone/>
            </a:pPr>
            <a:r>
              <a:rPr lang="en-US" dirty="0" smtClean="0"/>
              <a:t>  .GGT (liver injury , acute </a:t>
            </a:r>
            <a:r>
              <a:rPr lang="en-US" dirty="0" smtClean="0"/>
              <a:t> alcohol </a:t>
            </a:r>
            <a:r>
              <a:rPr lang="en-US" dirty="0" smtClean="0"/>
              <a:t>ingestion)</a:t>
            </a:r>
          </a:p>
          <a:p>
            <a:pPr>
              <a:buNone/>
            </a:pPr>
            <a:r>
              <a:rPr lang="en-US" dirty="0" smtClean="0"/>
              <a:t>  .Albumin</a:t>
            </a:r>
          </a:p>
          <a:p>
            <a:pPr>
              <a:buNone/>
            </a:pPr>
            <a:r>
              <a:rPr lang="en-US" dirty="0" smtClean="0"/>
              <a:t>  .</a:t>
            </a:r>
            <a:r>
              <a:rPr lang="en-US" dirty="0" err="1" smtClean="0"/>
              <a:t>prothrombine</a:t>
            </a:r>
            <a:r>
              <a:rPr lang="en-US" dirty="0" smtClean="0"/>
              <a:t> time ( PT 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2- Imaging:-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A-</a:t>
            </a:r>
            <a:r>
              <a:rPr lang="en-US" dirty="0" err="1" smtClean="0"/>
              <a:t>Sonography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.liver tumor, bile duct dilatation, gal stones</a:t>
            </a:r>
          </a:p>
          <a:p>
            <a:pPr>
              <a:buNone/>
            </a:pPr>
            <a:r>
              <a:rPr lang="en-US" dirty="0" smtClean="0"/>
              <a:t>    .</a:t>
            </a:r>
            <a:r>
              <a:rPr lang="en-US" dirty="0" err="1" smtClean="0"/>
              <a:t>doppler</a:t>
            </a:r>
            <a:r>
              <a:rPr lang="en-US" dirty="0" smtClean="0"/>
              <a:t> </a:t>
            </a:r>
            <a:r>
              <a:rPr lang="en-US" dirty="0" err="1" smtClean="0"/>
              <a:t>sonography</a:t>
            </a:r>
            <a:r>
              <a:rPr lang="en-US" dirty="0" smtClean="0"/>
              <a:t> flow of HA, PV, HV</a:t>
            </a:r>
          </a:p>
          <a:p>
            <a:pPr>
              <a:buNone/>
            </a:pPr>
            <a:r>
              <a:rPr lang="en-US" dirty="0" smtClean="0"/>
              <a:t>    .guiding </a:t>
            </a:r>
            <a:r>
              <a:rPr lang="en-US" dirty="0" err="1" smtClean="0"/>
              <a:t>percutaneouse</a:t>
            </a:r>
            <a:r>
              <a:rPr lang="en-US" dirty="0" smtClean="0"/>
              <a:t> biopsy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.therapeutic  as  in abscess </a:t>
            </a:r>
            <a:r>
              <a:rPr lang="en-US" dirty="0" smtClean="0"/>
              <a:t>drainage by pig- tail catheter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Invest. Cont.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B- CT –Abdomen with or without contrast ( oral &amp;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intravenouse</a:t>
            </a:r>
            <a:r>
              <a:rPr lang="en-US" dirty="0" smtClean="0"/>
              <a:t> contrast)</a:t>
            </a:r>
          </a:p>
          <a:p>
            <a:pPr>
              <a:buNone/>
            </a:pPr>
            <a:r>
              <a:rPr lang="en-US" dirty="0" smtClean="0"/>
              <a:t>  .lesions</a:t>
            </a:r>
          </a:p>
          <a:p>
            <a:pPr>
              <a:buNone/>
            </a:pPr>
            <a:r>
              <a:rPr lang="en-US" dirty="0" smtClean="0"/>
              <a:t>  .</a:t>
            </a:r>
            <a:r>
              <a:rPr lang="en-US" dirty="0" err="1" smtClean="0"/>
              <a:t>haemangiomas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.inflammatory ring </a:t>
            </a:r>
            <a:r>
              <a:rPr lang="en-US" dirty="0" smtClean="0"/>
              <a:t>enhancement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.density (solid or cystic lesions)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Ct-abdomen:-</a:t>
            </a:r>
            <a:endParaRPr lang="en-US" sz="3600" dirty="0"/>
          </a:p>
        </p:txBody>
      </p:sp>
      <p:pic>
        <p:nvPicPr>
          <p:cNvPr id="6146" name="Picture 2" descr="C:\Users\Mezjda\Pictures\2013-03-02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62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Invest.cont</a:t>
            </a:r>
            <a:r>
              <a:rPr lang="en-US" sz="3600" b="1" dirty="0" smtClean="0"/>
              <a:t>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C-MRI</a:t>
            </a:r>
          </a:p>
          <a:p>
            <a:pPr>
              <a:buNone/>
            </a:pPr>
            <a:r>
              <a:rPr lang="en-US" dirty="0" smtClean="0"/>
              <a:t>  .no iodine</a:t>
            </a:r>
          </a:p>
          <a:p>
            <a:pPr>
              <a:buNone/>
            </a:pPr>
            <a:r>
              <a:rPr lang="en-US" dirty="0" smtClean="0"/>
              <a:t>  .non invasive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D-MRCP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E-MRA </a:t>
            </a:r>
          </a:p>
          <a:p>
            <a:pPr>
              <a:buNone/>
            </a:pPr>
            <a:r>
              <a:rPr lang="en-US" dirty="0" smtClean="0"/>
              <a:t>   .for chronic liver disease and </a:t>
            </a:r>
            <a:r>
              <a:rPr lang="en-US" dirty="0" err="1" smtClean="0"/>
              <a:t>coagulopathy</a:t>
            </a:r>
            <a:r>
              <a:rPr lang="en-US" dirty="0" smtClean="0"/>
              <a:t> PV thrombosis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MRCP</a:t>
            </a:r>
            <a:endParaRPr lang="en-US" dirty="0"/>
          </a:p>
        </p:txBody>
      </p:sp>
      <p:pic>
        <p:nvPicPr>
          <p:cNvPr id="9218" name="Picture 2" descr="C:\Users\Mezjda\Pictures\2013-03-02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509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Ivest.cont</a:t>
            </a:r>
            <a:r>
              <a:rPr lang="en-US" sz="3600" b="1" dirty="0" smtClean="0"/>
              <a:t>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E- ERCP</a:t>
            </a:r>
          </a:p>
          <a:p>
            <a:pPr>
              <a:buNone/>
            </a:pPr>
            <a:r>
              <a:rPr lang="en-US" dirty="0" smtClean="0"/>
              <a:t>  .in obstructive jaundice</a:t>
            </a:r>
          </a:p>
          <a:p>
            <a:pPr>
              <a:buNone/>
            </a:pPr>
            <a:r>
              <a:rPr lang="en-US" dirty="0" smtClean="0"/>
              <a:t>  .stone retrieval</a:t>
            </a:r>
          </a:p>
          <a:p>
            <a:pPr>
              <a:buNone/>
            </a:pPr>
            <a:r>
              <a:rPr lang="en-US" dirty="0" smtClean="0"/>
              <a:t>  .balloon dilatation of stricture</a:t>
            </a:r>
          </a:p>
          <a:p>
            <a:pPr>
              <a:buNone/>
            </a:pPr>
            <a:r>
              <a:rPr lang="en-US" dirty="0" smtClean="0"/>
              <a:t>  .</a:t>
            </a:r>
            <a:r>
              <a:rPr lang="en-US" dirty="0" err="1" smtClean="0"/>
              <a:t>endoprothese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.brush cytology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F-EUS</a:t>
            </a:r>
          </a:p>
          <a:p>
            <a:pPr>
              <a:buNone/>
            </a:pPr>
            <a:r>
              <a:rPr lang="en-US" dirty="0" smtClean="0"/>
              <a:t>   .</a:t>
            </a:r>
            <a:r>
              <a:rPr lang="en-US" dirty="0" err="1" smtClean="0"/>
              <a:t>hilar</a:t>
            </a:r>
            <a:r>
              <a:rPr lang="en-US" dirty="0" smtClean="0"/>
              <a:t> tumor extend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 descr="C:\Users\Mezjda\Pictures\2013-03-02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Anatomy and embryology of the liver:-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-foregut structure, </a:t>
            </a:r>
            <a:r>
              <a:rPr lang="en-US" dirty="0" err="1" smtClean="0"/>
              <a:t>endodermal</a:t>
            </a:r>
            <a:r>
              <a:rPr lang="en-US" dirty="0" smtClean="0"/>
              <a:t> </a:t>
            </a:r>
            <a:r>
              <a:rPr lang="en-US" dirty="0" smtClean="0"/>
              <a:t>bud(liver, gal bladder, </a:t>
            </a:r>
            <a:r>
              <a:rPr lang="en-US" dirty="0" err="1" smtClean="0"/>
              <a:t>extrahepatic</a:t>
            </a:r>
            <a:r>
              <a:rPr lang="en-US" dirty="0" smtClean="0"/>
              <a:t> ducts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-liver cells are </a:t>
            </a:r>
            <a:r>
              <a:rPr lang="en-US" dirty="0" err="1" smtClean="0"/>
              <a:t>bipotential</a:t>
            </a:r>
            <a:r>
              <a:rPr lang="en-US" dirty="0" smtClean="0"/>
              <a:t> develop(</a:t>
            </a:r>
            <a:r>
              <a:rPr lang="en-US" dirty="0" err="1" smtClean="0"/>
              <a:t>hepatocytes</a:t>
            </a:r>
            <a:r>
              <a:rPr lang="en-US" dirty="0" smtClean="0"/>
              <a:t> &amp; </a:t>
            </a:r>
            <a:r>
              <a:rPr lang="en-US" dirty="0" err="1" smtClean="0"/>
              <a:t>intrahepatic</a:t>
            </a:r>
            <a:r>
              <a:rPr lang="en-US" dirty="0" smtClean="0"/>
              <a:t> bile ducts cells)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/>
              <a:t>liver  </a:t>
            </a:r>
            <a:r>
              <a:rPr lang="en-US" dirty="0" smtClean="0"/>
              <a:t>endothelial cells arise from </a:t>
            </a:r>
            <a:r>
              <a:rPr lang="en-US" dirty="0" err="1" smtClean="0"/>
              <a:t>vitellian</a:t>
            </a:r>
            <a:r>
              <a:rPr lang="en-US" dirty="0" smtClean="0"/>
              <a:t> &amp; umbilical </a:t>
            </a:r>
            <a:r>
              <a:rPr lang="en-US" dirty="0" smtClean="0"/>
              <a:t>vein, this form </a:t>
            </a:r>
            <a:r>
              <a:rPr lang="en-US" dirty="0" err="1" smtClean="0"/>
              <a:t>sinusides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Glissons</a:t>
            </a:r>
            <a:r>
              <a:rPr lang="en-US" dirty="0" smtClean="0"/>
              <a:t> capsule</a:t>
            </a:r>
          </a:p>
          <a:p>
            <a:pPr>
              <a:buNone/>
            </a:pPr>
            <a:r>
              <a:rPr lang="en-US" dirty="0" smtClean="0"/>
              <a:t>-ligaments include:</a:t>
            </a:r>
          </a:p>
          <a:p>
            <a:pPr>
              <a:buNone/>
            </a:pPr>
            <a:r>
              <a:rPr lang="en-US" dirty="0" smtClean="0"/>
              <a:t>     .</a:t>
            </a:r>
            <a:r>
              <a:rPr lang="en-US" dirty="0" err="1" smtClean="0"/>
              <a:t>rt</a:t>
            </a:r>
            <a:r>
              <a:rPr lang="en-US" dirty="0" smtClean="0"/>
              <a:t> &amp; </a:t>
            </a:r>
            <a:r>
              <a:rPr lang="en-US" dirty="0" err="1" smtClean="0"/>
              <a:t>lt</a:t>
            </a:r>
            <a:r>
              <a:rPr lang="en-US" dirty="0" smtClean="0"/>
              <a:t> triangular </a:t>
            </a:r>
            <a:r>
              <a:rPr lang="en-US" dirty="0" err="1" smtClean="0"/>
              <a:t>lig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.</a:t>
            </a:r>
            <a:r>
              <a:rPr lang="en-US" dirty="0" err="1" smtClean="0"/>
              <a:t>falciform</a:t>
            </a:r>
            <a:r>
              <a:rPr lang="en-US" dirty="0" smtClean="0"/>
              <a:t> </a:t>
            </a:r>
            <a:r>
              <a:rPr lang="en-US" dirty="0" err="1" smtClean="0"/>
              <a:t>lig</a:t>
            </a:r>
            <a:r>
              <a:rPr lang="en-US" dirty="0" smtClean="0"/>
              <a:t>. (from umbilicus to </a:t>
            </a:r>
            <a:r>
              <a:rPr lang="en-US" dirty="0" err="1" smtClean="0"/>
              <a:t>interlober</a:t>
            </a:r>
            <a:r>
              <a:rPr lang="en-US" dirty="0" smtClean="0"/>
              <a:t> fissure of liver)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.coronary </a:t>
            </a:r>
            <a:r>
              <a:rPr lang="en-US" dirty="0" err="1" smtClean="0"/>
              <a:t>lig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.</a:t>
            </a:r>
            <a:r>
              <a:rPr lang="en-US" dirty="0" err="1" smtClean="0"/>
              <a:t>hepatoduodenal</a:t>
            </a:r>
            <a:r>
              <a:rPr lang="en-US" dirty="0" smtClean="0"/>
              <a:t> </a:t>
            </a:r>
            <a:r>
              <a:rPr lang="en-US" dirty="0" err="1" smtClean="0"/>
              <a:t>lig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.</a:t>
            </a:r>
            <a:r>
              <a:rPr lang="en-US" dirty="0" err="1" smtClean="0"/>
              <a:t>gastrohepatic</a:t>
            </a:r>
            <a:r>
              <a:rPr lang="en-US" dirty="0" smtClean="0"/>
              <a:t> </a:t>
            </a:r>
            <a:r>
              <a:rPr lang="en-US" dirty="0" err="1" smtClean="0"/>
              <a:t>lig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Invest. Cont:-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G-PTC</a:t>
            </a:r>
          </a:p>
          <a:p>
            <a:pPr>
              <a:buNone/>
            </a:pPr>
            <a:r>
              <a:rPr lang="en-US" dirty="0" smtClean="0"/>
              <a:t>  .if ERCP failed or impossible as in patient with previous </a:t>
            </a:r>
            <a:r>
              <a:rPr lang="en-US" dirty="0" err="1" smtClean="0"/>
              <a:t>polya</a:t>
            </a:r>
            <a:r>
              <a:rPr lang="en-US" dirty="0" smtClean="0"/>
              <a:t> </a:t>
            </a:r>
            <a:r>
              <a:rPr lang="en-US" dirty="0" err="1" smtClean="0"/>
              <a:t>gastrectomy</a:t>
            </a:r>
            <a:r>
              <a:rPr lang="en-US" dirty="0" smtClean="0"/>
              <a:t>, in </a:t>
            </a:r>
            <a:r>
              <a:rPr lang="en-US" dirty="0" err="1" smtClean="0"/>
              <a:t>hilar</a:t>
            </a:r>
            <a:r>
              <a:rPr lang="en-US" dirty="0" smtClean="0"/>
              <a:t> bile duct tumor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PTC</a:t>
            </a:r>
            <a:endParaRPr lang="en-US" dirty="0"/>
          </a:p>
        </p:txBody>
      </p:sp>
      <p:pic>
        <p:nvPicPr>
          <p:cNvPr id="10242" name="Picture 2" descr="C:\Users\Mezjda\Pictures\2013-03-02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371600"/>
            <a:ext cx="40005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Invest. Cont:-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H-Angiography</a:t>
            </a:r>
          </a:p>
          <a:p>
            <a:pPr>
              <a:buNone/>
            </a:pPr>
            <a:r>
              <a:rPr lang="en-US" dirty="0" smtClean="0"/>
              <a:t>     .selective for diagnosis and therapeutic</a:t>
            </a:r>
          </a:p>
          <a:p>
            <a:pPr>
              <a:buNone/>
            </a:pPr>
            <a:r>
              <a:rPr lang="en-US" dirty="0" smtClean="0"/>
              <a:t>     .visualize </a:t>
            </a:r>
            <a:r>
              <a:rPr lang="en-US" dirty="0" err="1" smtClean="0"/>
              <a:t>rt</a:t>
            </a:r>
            <a:r>
              <a:rPr lang="en-US" dirty="0" smtClean="0"/>
              <a:t>, </a:t>
            </a:r>
            <a:r>
              <a:rPr lang="en-US" dirty="0" smtClean="0"/>
              <a:t>Lt. </a:t>
            </a:r>
            <a:r>
              <a:rPr lang="en-US" dirty="0" smtClean="0"/>
              <a:t>hepatic art.</a:t>
            </a:r>
          </a:p>
          <a:p>
            <a:pPr>
              <a:buNone/>
            </a:pPr>
            <a:r>
              <a:rPr lang="en-US" dirty="0" smtClean="0"/>
              <a:t>     .patency of portal vein</a:t>
            </a:r>
          </a:p>
          <a:p>
            <a:pPr>
              <a:buNone/>
            </a:pPr>
            <a:r>
              <a:rPr lang="en-US" dirty="0" smtClean="0"/>
              <a:t>     .nature of liver nodule as primary liver tumor has good</a:t>
            </a:r>
          </a:p>
          <a:p>
            <a:pPr>
              <a:buNone/>
            </a:pPr>
            <a:r>
              <a:rPr lang="en-US" dirty="0" smtClean="0"/>
              <a:t>       arterial blood supply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.therapeutic  </a:t>
            </a:r>
            <a:r>
              <a:rPr lang="en-US" dirty="0" smtClean="0"/>
              <a:t>intervention as in :-</a:t>
            </a:r>
          </a:p>
          <a:p>
            <a:pPr>
              <a:buNone/>
            </a:pPr>
            <a:r>
              <a:rPr lang="en-US" dirty="0" smtClean="0"/>
              <a:t>          -</a:t>
            </a:r>
            <a:r>
              <a:rPr lang="en-US" dirty="0" err="1" smtClean="0"/>
              <a:t>embolisation</a:t>
            </a:r>
            <a:r>
              <a:rPr lang="en-US" dirty="0" smtClean="0"/>
              <a:t> </a:t>
            </a:r>
            <a:r>
              <a:rPr lang="en-US" dirty="0" smtClean="0"/>
              <a:t>of bleeding sites</a:t>
            </a:r>
          </a:p>
          <a:p>
            <a:pPr>
              <a:buNone/>
            </a:pPr>
            <a:r>
              <a:rPr lang="en-US" dirty="0" smtClean="0"/>
              <a:t>          -occlusion A-V malformation</a:t>
            </a:r>
          </a:p>
          <a:p>
            <a:pPr>
              <a:buNone/>
            </a:pPr>
            <a:r>
              <a:rPr lang="en-US" dirty="0" smtClean="0"/>
              <a:t>           -treatment of liver tumor ( </a:t>
            </a:r>
            <a:r>
              <a:rPr lang="en-US" dirty="0" err="1" smtClean="0"/>
              <a:t>chemoembolisation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Invest. Cont:-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I-Nuclear medicine scanning with </a:t>
            </a:r>
            <a:r>
              <a:rPr lang="en-US" dirty="0" err="1" smtClean="0"/>
              <a:t>Iodoida</a:t>
            </a:r>
            <a:r>
              <a:rPr lang="en-US" dirty="0" smtClean="0"/>
              <a:t> is Te 99 </a:t>
            </a:r>
            <a:r>
              <a:rPr lang="en-US" dirty="0" err="1" smtClean="0"/>
              <a:t>labelled</a:t>
            </a:r>
            <a:r>
              <a:rPr lang="en-US" dirty="0" smtClean="0"/>
              <a:t> </a:t>
            </a:r>
            <a:r>
              <a:rPr lang="en-US" dirty="0" err="1" smtClean="0"/>
              <a:t>redionuclide</a:t>
            </a:r>
            <a:r>
              <a:rPr lang="en-US" dirty="0" smtClean="0"/>
              <a:t> </a:t>
            </a:r>
            <a:r>
              <a:rPr lang="en-US" dirty="0" smtClean="0"/>
              <a:t>specially in diagnosis of bile duct leak, </a:t>
            </a:r>
            <a:r>
              <a:rPr lang="en-US" dirty="0" err="1" smtClean="0"/>
              <a:t>biliary</a:t>
            </a:r>
            <a:r>
              <a:rPr lang="en-US" dirty="0" smtClean="0"/>
              <a:t> obstruction.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Sulpher</a:t>
            </a:r>
            <a:r>
              <a:rPr lang="en-US" dirty="0" smtClean="0"/>
              <a:t> colloid liver screening for </a:t>
            </a:r>
            <a:r>
              <a:rPr lang="en-US" dirty="0" err="1" smtClean="0"/>
              <a:t>kupffer</a:t>
            </a:r>
            <a:r>
              <a:rPr lang="en-US" dirty="0" smtClean="0"/>
              <a:t> cells, in adenoma and </a:t>
            </a:r>
            <a:r>
              <a:rPr lang="en-US" dirty="0" err="1" smtClean="0"/>
              <a:t>haemangioma</a:t>
            </a:r>
            <a:r>
              <a:rPr lang="en-US" dirty="0" smtClean="0"/>
              <a:t> </a:t>
            </a:r>
            <a:r>
              <a:rPr lang="en-US" dirty="0" smtClean="0"/>
              <a:t> no </a:t>
            </a:r>
            <a:r>
              <a:rPr lang="en-US" dirty="0" err="1" smtClean="0"/>
              <a:t>kupffer</a:t>
            </a:r>
            <a:r>
              <a:rPr lang="en-US" dirty="0" smtClean="0"/>
              <a:t> cells so it is not enhanced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Invest. Cont:-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J-</a:t>
            </a:r>
            <a:r>
              <a:rPr lang="en-US" dirty="0" err="1" smtClean="0"/>
              <a:t>Laparascopic</a:t>
            </a:r>
            <a:r>
              <a:rPr lang="en-US" dirty="0" smtClean="0"/>
              <a:t> &amp; </a:t>
            </a:r>
            <a:r>
              <a:rPr lang="en-US" dirty="0" err="1" smtClean="0"/>
              <a:t>Laparascopic</a:t>
            </a:r>
            <a:r>
              <a:rPr lang="en-US" dirty="0" smtClean="0"/>
              <a:t> US</a:t>
            </a:r>
          </a:p>
          <a:p>
            <a:pPr>
              <a:buNone/>
            </a:pPr>
            <a:r>
              <a:rPr lang="en-US" dirty="0" smtClean="0"/>
              <a:t>  .staging of </a:t>
            </a:r>
            <a:r>
              <a:rPr lang="en-US" dirty="0" err="1" smtClean="0"/>
              <a:t>hepatopancreaticobiliary</a:t>
            </a:r>
            <a:r>
              <a:rPr lang="en-US" dirty="0" smtClean="0"/>
              <a:t> cancer which not seen by other methods</a:t>
            </a:r>
          </a:p>
          <a:p>
            <a:pPr>
              <a:buNone/>
            </a:pPr>
            <a:r>
              <a:rPr lang="en-US" dirty="0" smtClean="0"/>
              <a:t>   . In 30% to diagnose peritoneal </a:t>
            </a:r>
            <a:r>
              <a:rPr lang="en-US" dirty="0" err="1" smtClean="0"/>
              <a:t>metas</a:t>
            </a:r>
            <a:r>
              <a:rPr lang="en-US" dirty="0" smtClean="0"/>
              <a:t>. and superficial liver tumors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 With US increase this % by showing also the relation of the tumor to the bile ducts art.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Invest.cont</a:t>
            </a:r>
            <a:r>
              <a:rPr lang="en-US" sz="3600" b="1" dirty="0" smtClean="0"/>
              <a:t>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K-</a:t>
            </a:r>
            <a:r>
              <a:rPr lang="en-US" dirty="0" err="1" smtClean="0"/>
              <a:t>Flurodeoxyglucose</a:t>
            </a:r>
            <a:r>
              <a:rPr lang="en-US" dirty="0" smtClean="0"/>
              <a:t>-positron emission tomography</a:t>
            </a:r>
          </a:p>
          <a:p>
            <a:pPr>
              <a:buNone/>
            </a:pPr>
            <a:r>
              <a:rPr lang="en-US" dirty="0" smtClean="0"/>
              <a:t>    ( FDH-PET)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 Depend on glucose intake by cancer cells in comparison with adenoma, liver inflammation.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dirty="0" smtClean="0"/>
              <a:t>PET</a:t>
            </a:r>
            <a:endParaRPr lang="en-US" dirty="0"/>
          </a:p>
        </p:txBody>
      </p:sp>
      <p:pic>
        <p:nvPicPr>
          <p:cNvPr id="11266" name="Picture 2" descr="C:\Users\Mezjda\Pictures\2013-03-02\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5240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Liver trauma:-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-may be blunt or penetration </a:t>
            </a:r>
            <a:r>
              <a:rPr lang="en-US" dirty="0" smtClean="0"/>
              <a:t>type.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-diagnosis depend on clinical </a:t>
            </a:r>
            <a:r>
              <a:rPr lang="en-US" dirty="0" smtClean="0"/>
              <a:t>suspicion.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1-all lower chest and upper abdominal stab</a:t>
            </a:r>
          </a:p>
          <a:p>
            <a:pPr>
              <a:buNone/>
            </a:pPr>
            <a:r>
              <a:rPr lang="en-US" dirty="0" smtClean="0"/>
              <a:t>     2-sever crush injuries of no 1 + # ribs, </a:t>
            </a:r>
            <a:r>
              <a:rPr lang="en-US" dirty="0" err="1" smtClean="0"/>
              <a:t>haemo</a:t>
            </a:r>
            <a:r>
              <a:rPr lang="en-US" dirty="0" smtClean="0"/>
              <a:t>-,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pneumothorax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3- penetrating wounds</a:t>
            </a:r>
          </a:p>
          <a:p>
            <a:pPr>
              <a:buNone/>
            </a:pPr>
            <a:r>
              <a:rPr lang="en-US" dirty="0" smtClean="0"/>
              <a:t>     4-patient with blunt trauma an </a:t>
            </a:r>
            <a:r>
              <a:rPr lang="en-US" dirty="0" err="1" smtClean="0"/>
              <a:t>haemo</a:t>
            </a:r>
            <a:r>
              <a:rPr lang="en-US" dirty="0" smtClean="0"/>
              <a:t>-dynamically stable </a:t>
            </a:r>
          </a:p>
          <a:p>
            <a:pPr>
              <a:buNone/>
            </a:pPr>
            <a:r>
              <a:rPr lang="en-US" dirty="0" smtClean="0"/>
              <a:t>         but has objective sings as upper abdominal tenderness&amp;</a:t>
            </a:r>
          </a:p>
          <a:p>
            <a:pPr>
              <a:buNone/>
            </a:pPr>
            <a:r>
              <a:rPr lang="en-US" dirty="0" smtClean="0"/>
              <a:t>         gardening</a:t>
            </a:r>
          </a:p>
          <a:p>
            <a:pPr>
              <a:buNone/>
            </a:pPr>
            <a:r>
              <a:rPr lang="en-US" dirty="0" smtClean="0"/>
              <a:t>     5-peritoneal </a:t>
            </a:r>
            <a:r>
              <a:rPr lang="en-US" dirty="0" err="1" smtClean="0"/>
              <a:t>lavage</a:t>
            </a:r>
            <a:r>
              <a:rPr lang="en-US" dirty="0" smtClean="0"/>
              <a:t> bloody</a:t>
            </a:r>
          </a:p>
          <a:p>
            <a:pPr>
              <a:buNone/>
            </a:pPr>
            <a:r>
              <a:rPr lang="en-US" dirty="0" smtClean="0"/>
              <a:t>     6-by </a:t>
            </a:r>
            <a:r>
              <a:rPr lang="en-US" dirty="0" err="1" smtClean="0"/>
              <a:t>laparascopy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Initial management of liver injury:-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1- Penetrating</a:t>
            </a:r>
          </a:p>
          <a:p>
            <a:pPr>
              <a:buNone/>
            </a:pPr>
            <a:r>
              <a:rPr lang="en-US" dirty="0" smtClean="0"/>
              <a:t>  .resuscitation, ABC principles of ATLS.</a:t>
            </a:r>
          </a:p>
          <a:p>
            <a:pPr>
              <a:buNone/>
            </a:pPr>
            <a:r>
              <a:rPr lang="en-US" dirty="0" smtClean="0"/>
              <a:t>  .two large bore </a:t>
            </a:r>
            <a:r>
              <a:rPr lang="en-US" dirty="0" err="1" smtClean="0"/>
              <a:t>cannula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.cross matching of blood ( FFP, cryoprecipitate )</a:t>
            </a:r>
          </a:p>
          <a:p>
            <a:pPr>
              <a:buNone/>
            </a:pPr>
            <a:r>
              <a:rPr lang="en-US" dirty="0" smtClean="0"/>
              <a:t>  .full blood count</a:t>
            </a:r>
          </a:p>
          <a:p>
            <a:pPr>
              <a:buNone/>
            </a:pPr>
            <a:r>
              <a:rPr lang="en-US" dirty="0" smtClean="0"/>
              <a:t>  .LFT, electrolytes, urea , glucose, amylase, clotting screen measurement </a:t>
            </a:r>
          </a:p>
          <a:p>
            <a:pPr>
              <a:buNone/>
            </a:pPr>
            <a:r>
              <a:rPr lang="en-US" dirty="0" smtClean="0"/>
              <a:t>  .arterial gas analysis</a:t>
            </a:r>
          </a:p>
          <a:p>
            <a:pPr>
              <a:buNone/>
            </a:pPr>
            <a:r>
              <a:rPr lang="en-US" dirty="0" smtClean="0"/>
              <a:t>  .chest tube if indicated</a:t>
            </a:r>
          </a:p>
          <a:p>
            <a:pPr>
              <a:buNone/>
            </a:pPr>
            <a:r>
              <a:rPr lang="en-US" dirty="0" smtClean="0"/>
              <a:t>  .transfer the patient to theater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2-Blunt trauma:-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-same as penetrating wounds</a:t>
            </a:r>
          </a:p>
          <a:p>
            <a:pPr>
              <a:buNone/>
            </a:pPr>
            <a:r>
              <a:rPr lang="en-US" dirty="0" smtClean="0"/>
              <a:t>-if stable do imaging for nature of the injury</a:t>
            </a:r>
          </a:p>
          <a:p>
            <a:pPr>
              <a:buNone/>
            </a:pPr>
            <a:r>
              <a:rPr lang="en-US" dirty="0" smtClean="0"/>
              <a:t>-some cases can be treated conservatively </a:t>
            </a:r>
            <a:r>
              <a:rPr lang="en-US" dirty="0" smtClean="0"/>
              <a:t> but  penetrating </a:t>
            </a:r>
            <a:r>
              <a:rPr lang="en-US" dirty="0" smtClean="0"/>
              <a:t>needs always operation</a:t>
            </a:r>
          </a:p>
          <a:p>
            <a:pPr>
              <a:buNone/>
            </a:pPr>
            <a:r>
              <a:rPr lang="en-US" dirty="0" smtClean="0"/>
              <a:t>-indication to do operation in </a:t>
            </a:r>
            <a:r>
              <a:rPr lang="en-US" dirty="0" smtClean="0"/>
              <a:t>blunt </a:t>
            </a:r>
            <a:r>
              <a:rPr lang="en-US" dirty="0" smtClean="0"/>
              <a:t>trauma </a:t>
            </a:r>
          </a:p>
          <a:p>
            <a:pPr>
              <a:buNone/>
            </a:pPr>
            <a:r>
              <a:rPr lang="en-US" dirty="0" smtClean="0"/>
              <a:t>   1-ongoing bleeding</a:t>
            </a:r>
          </a:p>
          <a:p>
            <a:pPr>
              <a:buNone/>
            </a:pPr>
            <a:r>
              <a:rPr lang="en-US" dirty="0" smtClean="0"/>
              <a:t>   2-coagulopathy</a:t>
            </a:r>
          </a:p>
          <a:p>
            <a:pPr>
              <a:buNone/>
            </a:pPr>
            <a:r>
              <a:rPr lang="en-US" dirty="0" smtClean="0"/>
              <a:t>   3-generalized peritonitis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ligaments</a:t>
            </a:r>
            <a:endParaRPr lang="en-US" dirty="0"/>
          </a:p>
        </p:txBody>
      </p:sp>
      <p:pic>
        <p:nvPicPr>
          <p:cNvPr id="1026" name="Picture 2" descr="C:\Users\Mezjda\Pictures\2013-03-02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990600"/>
            <a:ext cx="8808511" cy="668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Surgical approach:-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-rooftop incision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-Pringle maneuver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-AB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-treatment further depend on the type of the injury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-damage control surgery by packing in sever injuries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/>
          <a:lstStyle/>
          <a:p>
            <a:r>
              <a:rPr lang="en-US" dirty="0" smtClean="0"/>
              <a:t>Complications of liver injuries:-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1-sudden massive blood lose</a:t>
            </a:r>
          </a:p>
          <a:p>
            <a:pPr>
              <a:buNone/>
            </a:pPr>
            <a:r>
              <a:rPr lang="en-US" dirty="0" smtClean="0"/>
              <a:t>2-delay He</a:t>
            </a:r>
          </a:p>
          <a:p>
            <a:pPr>
              <a:buNone/>
            </a:pPr>
            <a:r>
              <a:rPr lang="en-US" dirty="0" smtClean="0"/>
              <a:t>3-subcapsular &amp; </a:t>
            </a:r>
            <a:r>
              <a:rPr lang="en-US" dirty="0" err="1" smtClean="0"/>
              <a:t>intrahepatic</a:t>
            </a:r>
            <a:r>
              <a:rPr lang="en-US" dirty="0" smtClean="0"/>
              <a:t>  </a:t>
            </a:r>
            <a:r>
              <a:rPr lang="en-US" dirty="0" err="1" smtClean="0"/>
              <a:t>haematoma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4-liver abscess duo to liver ischemia or </a:t>
            </a:r>
            <a:r>
              <a:rPr lang="en-US" dirty="0" err="1" smtClean="0"/>
              <a:t>seroma</a:t>
            </a:r>
            <a:r>
              <a:rPr lang="en-US" dirty="0" smtClean="0"/>
              <a:t>  &amp; </a:t>
            </a:r>
            <a:r>
              <a:rPr lang="en-US" dirty="0" err="1" smtClean="0"/>
              <a:t>haematoma</a:t>
            </a:r>
            <a:r>
              <a:rPr lang="en-US" dirty="0" smtClean="0"/>
              <a:t> infection</a:t>
            </a:r>
          </a:p>
          <a:p>
            <a:pPr>
              <a:buNone/>
            </a:pPr>
            <a:r>
              <a:rPr lang="en-US" dirty="0" smtClean="0"/>
              <a:t>5-biliary fistula causing peritonitis</a:t>
            </a:r>
          </a:p>
          <a:p>
            <a:pPr>
              <a:buNone/>
            </a:pPr>
            <a:r>
              <a:rPr lang="en-US" dirty="0" smtClean="0"/>
              <a:t>6-haemobilia causing upper rt. </a:t>
            </a:r>
            <a:r>
              <a:rPr lang="en-US" dirty="0" err="1" smtClean="0"/>
              <a:t>Quaderant</a:t>
            </a:r>
            <a:r>
              <a:rPr lang="en-US" dirty="0" smtClean="0"/>
              <a:t> pain, upper GIT bleeding, jaundice</a:t>
            </a:r>
          </a:p>
          <a:p>
            <a:pPr>
              <a:buNone/>
            </a:pPr>
            <a:r>
              <a:rPr lang="en-US" dirty="0" smtClean="0"/>
              <a:t>7-hepatic artery aneurysm</a:t>
            </a:r>
          </a:p>
          <a:p>
            <a:pPr>
              <a:buNone/>
            </a:pPr>
            <a:r>
              <a:rPr lang="en-US" dirty="0" smtClean="0"/>
              <a:t>8-arteriovenouse fistula</a:t>
            </a:r>
          </a:p>
          <a:p>
            <a:pPr>
              <a:buNone/>
            </a:pPr>
            <a:r>
              <a:rPr lang="en-US" dirty="0" smtClean="0"/>
              <a:t>9-arteriobiliary fistula</a:t>
            </a:r>
          </a:p>
          <a:p>
            <a:pPr>
              <a:buNone/>
            </a:pPr>
            <a:r>
              <a:rPr lang="en-US" dirty="0" smtClean="0"/>
              <a:t>10-portovenouse </a:t>
            </a:r>
            <a:r>
              <a:rPr lang="en-US" dirty="0" err="1" smtClean="0"/>
              <a:t>hypertention</a:t>
            </a:r>
            <a:r>
              <a:rPr lang="en-US" dirty="0" smtClean="0"/>
              <a:t> if aneurysm ruptured to portal vein</a:t>
            </a:r>
          </a:p>
          <a:p>
            <a:pPr>
              <a:buNone/>
            </a:pPr>
            <a:r>
              <a:rPr lang="en-US" dirty="0" smtClean="0"/>
              <a:t>11-biliovenouse fistula causing jaundice</a:t>
            </a:r>
          </a:p>
          <a:p>
            <a:pPr>
              <a:buNone/>
            </a:pPr>
            <a:r>
              <a:rPr lang="en-US" dirty="0" smtClean="0"/>
              <a:t>12-bronchiobiliary or </a:t>
            </a:r>
            <a:r>
              <a:rPr lang="en-US" dirty="0" err="1" smtClean="0"/>
              <a:t>pleurobiliary</a:t>
            </a:r>
            <a:r>
              <a:rPr lang="en-US" dirty="0" smtClean="0"/>
              <a:t> fistula</a:t>
            </a:r>
          </a:p>
          <a:p>
            <a:pPr>
              <a:buNone/>
            </a:pPr>
            <a:r>
              <a:rPr lang="en-US" dirty="0" smtClean="0"/>
              <a:t>13-liver failure in extensive liver trauma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HEPATIC ART. ANURYSUM</a:t>
            </a:r>
            <a:endParaRPr lang="en-US" dirty="0"/>
          </a:p>
        </p:txBody>
      </p:sp>
      <p:pic>
        <p:nvPicPr>
          <p:cNvPr id="12290" name="Picture 2" descr="C:\Users\Mezjda\Pictures\2013-03-02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9906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term outcome of liver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1-liver parenchyma  regeneration occur</a:t>
            </a:r>
          </a:p>
          <a:p>
            <a:pPr>
              <a:buNone/>
            </a:pPr>
            <a:r>
              <a:rPr lang="en-US" dirty="0" smtClean="0"/>
              <a:t>2-biliary tract stricture may be</a:t>
            </a:r>
          </a:p>
          <a:p>
            <a:pPr>
              <a:buNone/>
            </a:pPr>
            <a:r>
              <a:rPr lang="en-US" dirty="0" smtClean="0"/>
              <a:t>    . segmental or lobular needs conservative treatment</a:t>
            </a:r>
          </a:p>
          <a:p>
            <a:pPr>
              <a:buNone/>
            </a:pPr>
            <a:r>
              <a:rPr lang="en-US" dirty="0" smtClean="0"/>
              <a:t>    .or dominant extra-hepatic bile duct stricture causing obstructive jaundice treated by  </a:t>
            </a:r>
            <a:r>
              <a:rPr lang="en-US" dirty="0" err="1" smtClean="0"/>
              <a:t>endo-biliary</a:t>
            </a:r>
            <a:r>
              <a:rPr lang="en-US" dirty="0" smtClean="0"/>
              <a:t> ballooning or </a:t>
            </a:r>
            <a:r>
              <a:rPr lang="en-US" dirty="0" err="1" smtClean="0"/>
              <a:t>stenting</a:t>
            </a:r>
            <a:r>
              <a:rPr lang="en-US" dirty="0" smtClean="0"/>
              <a:t> or Roux-en-Y </a:t>
            </a:r>
            <a:r>
              <a:rPr lang="en-US" dirty="0" err="1" smtClean="0"/>
              <a:t>hepatodochojejunostomy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May be :-</a:t>
            </a:r>
          </a:p>
          <a:p>
            <a:pPr>
              <a:buNone/>
            </a:pPr>
            <a:r>
              <a:rPr lang="en-US" dirty="0" smtClean="0"/>
              <a:t> 1-primary congenital </a:t>
            </a:r>
          </a:p>
          <a:p>
            <a:pPr>
              <a:buNone/>
            </a:pPr>
            <a:r>
              <a:rPr lang="en-US" dirty="0" smtClean="0"/>
              <a:t>     .5-14%</a:t>
            </a:r>
          </a:p>
          <a:p>
            <a:pPr>
              <a:buNone/>
            </a:pPr>
            <a:r>
              <a:rPr lang="en-US" dirty="0" smtClean="0"/>
              <a:t>      .as simple cysts or polycystic liver disease</a:t>
            </a:r>
          </a:p>
          <a:p>
            <a:pPr>
              <a:buNone/>
            </a:pPr>
            <a:r>
              <a:rPr lang="en-US" dirty="0" smtClean="0"/>
              <a:t>        .common in females</a:t>
            </a:r>
          </a:p>
          <a:p>
            <a:pPr>
              <a:buNone/>
            </a:pPr>
            <a:r>
              <a:rPr lang="en-US" dirty="0" smtClean="0"/>
              <a:t> 2-secondary duo to :-</a:t>
            </a:r>
          </a:p>
          <a:p>
            <a:pPr>
              <a:buNone/>
            </a:pPr>
            <a:r>
              <a:rPr lang="en-US" dirty="0" smtClean="0"/>
              <a:t>      .trauma</a:t>
            </a:r>
          </a:p>
          <a:p>
            <a:pPr>
              <a:buNone/>
            </a:pPr>
            <a:r>
              <a:rPr lang="en-US" dirty="0" smtClean="0"/>
              <a:t>      .infections( </a:t>
            </a:r>
            <a:r>
              <a:rPr lang="en-US" dirty="0" err="1" smtClean="0"/>
              <a:t>pyogenic</a:t>
            </a:r>
            <a:r>
              <a:rPr lang="en-US" dirty="0" smtClean="0"/>
              <a:t> or </a:t>
            </a:r>
            <a:r>
              <a:rPr lang="en-US" dirty="0" err="1" smtClean="0"/>
              <a:t>paracytic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.</a:t>
            </a:r>
            <a:r>
              <a:rPr lang="en-US" dirty="0" err="1" smtClean="0"/>
              <a:t>neoplastic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1-simple cystic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-common incidental </a:t>
            </a:r>
            <a:r>
              <a:rPr lang="en-US" dirty="0" err="1" smtClean="0"/>
              <a:t>sonographic</a:t>
            </a:r>
            <a:r>
              <a:rPr lang="en-US" dirty="0" smtClean="0"/>
              <a:t> finding</a:t>
            </a:r>
          </a:p>
          <a:p>
            <a:pPr>
              <a:buNone/>
            </a:pPr>
            <a:r>
              <a:rPr lang="en-US" dirty="0" smtClean="0"/>
              <a:t>-asymptomatic </a:t>
            </a:r>
          </a:p>
          <a:p>
            <a:pPr>
              <a:buNone/>
            </a:pPr>
            <a:r>
              <a:rPr lang="en-US" dirty="0" smtClean="0"/>
              <a:t>-needs no treatment </a:t>
            </a:r>
          </a:p>
          <a:p>
            <a:pPr>
              <a:buNone/>
            </a:pPr>
            <a:r>
              <a:rPr lang="en-US" dirty="0" smtClean="0"/>
              <a:t>-large one if causing abdominal discomfort do aspiration, if reoccur do </a:t>
            </a:r>
            <a:r>
              <a:rPr lang="en-US" dirty="0" err="1" smtClean="0"/>
              <a:t>deroofing</a:t>
            </a:r>
            <a:r>
              <a:rPr lang="en-US" dirty="0" smtClean="0"/>
              <a:t> </a:t>
            </a:r>
            <a:r>
              <a:rPr lang="en-US" dirty="0" err="1" smtClean="0"/>
              <a:t>laparascopic</a:t>
            </a:r>
            <a:r>
              <a:rPr lang="en-US" dirty="0" smtClean="0"/>
              <a:t> or open </a:t>
            </a:r>
            <a:r>
              <a:rPr lang="en-US" dirty="0" err="1" smtClean="0"/>
              <a:t>laparatomy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2-polycystic liver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-congenital one associated with other organs as </a:t>
            </a:r>
            <a:r>
              <a:rPr lang="en-US" dirty="0" err="1" smtClean="0"/>
              <a:t>pancrease,kidneys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-asymptomatic and </a:t>
            </a:r>
            <a:r>
              <a:rPr lang="en-US" dirty="0" err="1" smtClean="0"/>
              <a:t>incidentaly</a:t>
            </a:r>
            <a:r>
              <a:rPr lang="en-US" dirty="0" smtClean="0"/>
              <a:t> </a:t>
            </a:r>
            <a:r>
              <a:rPr lang="en-US" dirty="0" err="1" smtClean="0"/>
              <a:t>sonographic</a:t>
            </a:r>
            <a:r>
              <a:rPr lang="en-US" dirty="0" smtClean="0"/>
              <a:t> finding</a:t>
            </a:r>
          </a:p>
          <a:p>
            <a:pPr>
              <a:buNone/>
            </a:pPr>
            <a:r>
              <a:rPr lang="en-US" dirty="0" smtClean="0"/>
              <a:t>-no effect , no treatment</a:t>
            </a:r>
          </a:p>
          <a:p>
            <a:pPr>
              <a:buNone/>
            </a:pPr>
            <a:r>
              <a:rPr lang="en-US" dirty="0" smtClean="0"/>
              <a:t>-If multiple cyst causing discomfort  give simple pain killer ,if not responding or causing sever pain which is </a:t>
            </a:r>
            <a:r>
              <a:rPr lang="en-US" dirty="0" err="1" smtClean="0"/>
              <a:t>duom</a:t>
            </a:r>
            <a:r>
              <a:rPr lang="en-US" dirty="0" smtClean="0"/>
              <a:t> to He to the cyst do </a:t>
            </a:r>
            <a:r>
              <a:rPr lang="en-US" dirty="0" err="1" smtClean="0"/>
              <a:t>laparascopic</a:t>
            </a:r>
            <a:r>
              <a:rPr lang="en-US" dirty="0" smtClean="0"/>
              <a:t> or open fenestration of the cyst.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3-Hydatid liver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-common in Mediterranean countries</a:t>
            </a:r>
          </a:p>
          <a:p>
            <a:pPr>
              <a:buNone/>
            </a:pPr>
            <a:r>
              <a:rPr lang="en-US" dirty="0" smtClean="0"/>
              <a:t>-common in liver (70%), </a:t>
            </a:r>
            <a:r>
              <a:rPr lang="en-US" dirty="0" err="1" smtClean="0"/>
              <a:t>long,brain</a:t>
            </a:r>
            <a:r>
              <a:rPr lang="en-US" dirty="0" smtClean="0"/>
              <a:t>, bones ….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Humanbeing</a:t>
            </a:r>
            <a:r>
              <a:rPr lang="en-US" dirty="0" smtClean="0"/>
              <a:t> is its </a:t>
            </a:r>
            <a:r>
              <a:rPr lang="en-US" dirty="0" err="1" smtClean="0"/>
              <a:t>interm</a:t>
            </a:r>
            <a:r>
              <a:rPr lang="en-US" dirty="0" smtClean="0"/>
              <a:t>. Host.</a:t>
            </a:r>
          </a:p>
          <a:p>
            <a:pPr>
              <a:buNone/>
            </a:pPr>
            <a:r>
              <a:rPr lang="en-US" dirty="0" smtClean="0"/>
              <a:t>   ingestion of ova pass to intestine ,portal vein ,liver (larval or cystic stage)</a:t>
            </a:r>
          </a:p>
          <a:p>
            <a:pPr>
              <a:buNone/>
            </a:pPr>
            <a:r>
              <a:rPr lang="en-US" dirty="0" smtClean="0"/>
              <a:t>-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-silent seen by autopsy or incidentally by </a:t>
            </a:r>
            <a:r>
              <a:rPr lang="en-US" dirty="0" err="1" smtClean="0"/>
              <a:t>sonography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-abdominal discomfort or distension, dull pain at RT. UQ</a:t>
            </a:r>
          </a:p>
          <a:p>
            <a:pPr>
              <a:buNone/>
            </a:pPr>
            <a:r>
              <a:rPr lang="en-US" dirty="0" smtClean="0"/>
              <a:t>-acute abdomen by trivial trauma duo to rapture of the cyst to peritoneal cavity and causing anaphylactic shock</a:t>
            </a:r>
          </a:p>
          <a:p>
            <a:pPr>
              <a:buNone/>
            </a:pPr>
            <a:r>
              <a:rPr lang="en-US" dirty="0" smtClean="0"/>
              <a:t>-may cause abscess.</a:t>
            </a:r>
          </a:p>
          <a:p>
            <a:pPr>
              <a:buNone/>
            </a:pPr>
            <a:r>
              <a:rPr lang="en-US" dirty="0" smtClean="0"/>
              <a:t>-if ruptured to :-</a:t>
            </a:r>
          </a:p>
          <a:p>
            <a:pPr>
              <a:buNone/>
            </a:pPr>
            <a:r>
              <a:rPr lang="en-US" dirty="0" smtClean="0"/>
              <a:t>    .</a:t>
            </a:r>
            <a:r>
              <a:rPr lang="en-US" dirty="0" err="1" smtClean="0"/>
              <a:t>billiary</a:t>
            </a:r>
            <a:r>
              <a:rPr lang="en-US" dirty="0" smtClean="0"/>
              <a:t> duct ..jaundice</a:t>
            </a:r>
          </a:p>
          <a:p>
            <a:pPr>
              <a:buNone/>
            </a:pPr>
            <a:r>
              <a:rPr lang="en-US" dirty="0" smtClean="0"/>
              <a:t>    .long via diaphragm…</a:t>
            </a:r>
            <a:r>
              <a:rPr lang="en-US" dirty="0" err="1" smtClean="0"/>
              <a:t>empyema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.stomach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1-serology</a:t>
            </a:r>
          </a:p>
          <a:p>
            <a:pPr>
              <a:buNone/>
            </a:pPr>
            <a:r>
              <a:rPr lang="en-US" dirty="0" smtClean="0"/>
              <a:t>.By ELISA( enzyme linked </a:t>
            </a:r>
            <a:r>
              <a:rPr lang="en-US" dirty="0" err="1" smtClean="0"/>
              <a:t>immunosorbent</a:t>
            </a:r>
            <a:r>
              <a:rPr lang="en-US" dirty="0" smtClean="0"/>
              <a:t> assay) in 85% positive</a:t>
            </a:r>
          </a:p>
          <a:p>
            <a:pPr>
              <a:buNone/>
            </a:pPr>
            <a:r>
              <a:rPr lang="en-US" dirty="0" smtClean="0"/>
              <a:t>.negative if :-</a:t>
            </a:r>
          </a:p>
          <a:p>
            <a:pPr>
              <a:buNone/>
            </a:pPr>
            <a:r>
              <a:rPr lang="en-US" dirty="0" smtClean="0"/>
              <a:t>    1-no scoliosis in the cyst</a:t>
            </a:r>
          </a:p>
          <a:p>
            <a:pPr>
              <a:buNone/>
            </a:pPr>
            <a:r>
              <a:rPr lang="en-US" dirty="0" smtClean="0"/>
              <a:t>     2-no leaked</a:t>
            </a:r>
          </a:p>
          <a:p>
            <a:pPr>
              <a:buNone/>
            </a:pPr>
            <a:r>
              <a:rPr lang="en-US" dirty="0" smtClean="0"/>
              <a:t>      3-not viable </a:t>
            </a:r>
            <a:r>
              <a:rPr lang="en-US" dirty="0" err="1" smtClean="0"/>
              <a:t>parasyte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eosinophilia</a:t>
            </a:r>
            <a:r>
              <a:rPr lang="en-US" dirty="0" smtClean="0"/>
              <a:t> &gt; 7% positive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Blood supply and neural </a:t>
            </a:r>
            <a:r>
              <a:rPr lang="en-US" sz="3600" b="1" dirty="0" smtClean="0"/>
              <a:t>innervations:-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-blood supply:</a:t>
            </a:r>
          </a:p>
          <a:p>
            <a:pPr>
              <a:buNone/>
            </a:pPr>
            <a:r>
              <a:rPr lang="en-US" dirty="0" smtClean="0"/>
              <a:t>   .75% portal vein</a:t>
            </a:r>
          </a:p>
          <a:p>
            <a:pPr>
              <a:buNone/>
            </a:pPr>
            <a:r>
              <a:rPr lang="en-US" dirty="0" smtClean="0"/>
              <a:t>   .25% hepatic artery from:</a:t>
            </a:r>
          </a:p>
          <a:p>
            <a:pPr>
              <a:buNone/>
            </a:pPr>
            <a:r>
              <a:rPr lang="en-US" dirty="0" smtClean="0"/>
              <a:t>          80% </a:t>
            </a:r>
            <a:r>
              <a:rPr lang="en-US" dirty="0" err="1" smtClean="0"/>
              <a:t>caeliac</a:t>
            </a:r>
            <a:r>
              <a:rPr lang="en-US" dirty="0" smtClean="0"/>
              <a:t> </a:t>
            </a:r>
            <a:r>
              <a:rPr lang="en-US" dirty="0" smtClean="0"/>
              <a:t> art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20% SMA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.venous </a:t>
            </a:r>
            <a:r>
              <a:rPr lang="en-US" dirty="0" smtClean="0"/>
              <a:t>(rt., </a:t>
            </a:r>
            <a:r>
              <a:rPr lang="en-US" dirty="0" err="1" smtClean="0"/>
              <a:t>lt</a:t>
            </a:r>
            <a:r>
              <a:rPr lang="en-US" dirty="0" smtClean="0"/>
              <a:t>, middle hepatic vein to IVC)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-neural is via parasympathetic (</a:t>
            </a:r>
            <a:r>
              <a:rPr lang="en-US" dirty="0" err="1" smtClean="0"/>
              <a:t>vagus</a:t>
            </a:r>
            <a:r>
              <a:rPr lang="en-US" dirty="0" smtClean="0"/>
              <a:t> </a:t>
            </a:r>
            <a:r>
              <a:rPr lang="en-US" dirty="0" smtClean="0"/>
              <a:t> nerve)and </a:t>
            </a:r>
            <a:r>
              <a:rPr lang="en-US" dirty="0" smtClean="0"/>
              <a:t>sympathetic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2-Plain abdomen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3-sonography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multilocular</a:t>
            </a:r>
            <a:r>
              <a:rPr lang="en-US" dirty="0" smtClean="0"/>
              <a:t> cyst</a:t>
            </a:r>
          </a:p>
          <a:p>
            <a:pPr>
              <a:buNone/>
            </a:pPr>
            <a:r>
              <a:rPr lang="en-US" dirty="0" smtClean="0"/>
              <a:t>4-CT Abdomen</a:t>
            </a:r>
          </a:p>
          <a:p>
            <a:pPr>
              <a:buNone/>
            </a:pPr>
            <a:r>
              <a:rPr lang="en-US" dirty="0" smtClean="0"/>
              <a:t>    floating </a:t>
            </a:r>
            <a:r>
              <a:rPr lang="en-US" dirty="0" err="1" smtClean="0"/>
              <a:t>memmbrane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raptured</a:t>
            </a:r>
            <a:r>
              <a:rPr lang="en-US" dirty="0" smtClean="0"/>
              <a:t> cyst in peritoneal cavity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1-albendazol/</a:t>
            </a:r>
            <a:r>
              <a:rPr lang="en-US" dirty="0" err="1" smtClean="0"/>
              <a:t>mebendazol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If failed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2-operation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3-calcified cyst only follow up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4- obstructive jaundice do ERCP then operation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686800" cy="658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 supply</a:t>
            </a:r>
            <a:endParaRPr lang="en-US" dirty="0"/>
          </a:p>
        </p:txBody>
      </p:sp>
      <p:pic>
        <p:nvPicPr>
          <p:cNvPr id="2050" name="Picture 2" descr="C:\Users\Mezjda\Pictures\2013-03-02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8382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Lymphatics</a:t>
            </a:r>
            <a:r>
              <a:rPr lang="en-US" sz="3600" b="1" dirty="0" smtClean="0"/>
              <a:t> drainage:-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peri-sinusidal</a:t>
            </a:r>
            <a:r>
              <a:rPr lang="en-US" dirty="0" smtClean="0"/>
              <a:t> </a:t>
            </a:r>
            <a:r>
              <a:rPr lang="en-US" dirty="0" smtClean="0"/>
              <a:t>space of </a:t>
            </a:r>
            <a:r>
              <a:rPr lang="en-US" dirty="0" err="1" smtClean="0"/>
              <a:t>Disse</a:t>
            </a:r>
            <a:r>
              <a:rPr lang="en-US" dirty="0" smtClean="0"/>
              <a:t> and </a:t>
            </a:r>
            <a:r>
              <a:rPr lang="en-US" dirty="0" err="1" smtClean="0"/>
              <a:t>peri</a:t>
            </a:r>
            <a:r>
              <a:rPr lang="en-US" dirty="0" smtClean="0"/>
              <a:t>-portal </a:t>
            </a:r>
            <a:r>
              <a:rPr lang="en-US" dirty="0" smtClean="0"/>
              <a:t>clefts of Mall to </a:t>
            </a:r>
            <a:r>
              <a:rPr lang="en-US" dirty="0" err="1" smtClean="0"/>
              <a:t>hilar</a:t>
            </a:r>
            <a:r>
              <a:rPr lang="en-US" dirty="0" smtClean="0"/>
              <a:t> cystic duct LNs and with common bile duct to </a:t>
            </a:r>
            <a:r>
              <a:rPr lang="en-US" dirty="0" err="1" smtClean="0"/>
              <a:t>caeliac</a:t>
            </a:r>
            <a:r>
              <a:rPr lang="en-US" dirty="0" smtClean="0"/>
              <a:t> area…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Internal structure:-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-8 segmental functional units:</a:t>
            </a:r>
          </a:p>
          <a:p>
            <a:pPr>
              <a:buNone/>
            </a:pPr>
            <a:r>
              <a:rPr lang="en-US" dirty="0" smtClean="0"/>
              <a:t>     .right include 5,6,7,8 segments</a:t>
            </a:r>
          </a:p>
          <a:p>
            <a:pPr>
              <a:buNone/>
            </a:pPr>
            <a:r>
              <a:rPr lang="en-US" dirty="0" smtClean="0"/>
              <a:t>     .left include 1,2,3,4 segments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-real functional unites are lobules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Cantlies</a:t>
            </a:r>
            <a:r>
              <a:rPr lang="en-US" dirty="0" smtClean="0"/>
              <a:t> line separate </a:t>
            </a:r>
            <a:r>
              <a:rPr lang="en-US" dirty="0" err="1" smtClean="0"/>
              <a:t>rt</a:t>
            </a:r>
            <a:r>
              <a:rPr lang="en-US" dirty="0" smtClean="0"/>
              <a:t> &amp; </a:t>
            </a:r>
            <a:r>
              <a:rPr lang="en-US" dirty="0" err="1" smtClean="0"/>
              <a:t>lt</a:t>
            </a:r>
            <a:r>
              <a:rPr lang="en-US" dirty="0" smtClean="0"/>
              <a:t> lobes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Liver segments</a:t>
            </a:r>
            <a:endParaRPr lang="en-US" dirty="0"/>
          </a:p>
        </p:txBody>
      </p:sp>
      <p:pic>
        <p:nvPicPr>
          <p:cNvPr id="3074" name="Picture 2" descr="C:\Users\Mezjda\Pictures\2013-03-02\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0668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 descr="C:\Users\Mezjda\Pictures\2013-03-02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09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1388</Words>
  <Application>Microsoft Office PowerPoint</Application>
  <PresentationFormat>On-screen Show (4:3)</PresentationFormat>
  <Paragraphs>244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                  The liver</vt:lpstr>
      <vt:lpstr>Anatomy and embryology of the liver:-</vt:lpstr>
      <vt:lpstr>ligaments</vt:lpstr>
      <vt:lpstr>Blood supply and neural innervations:-</vt:lpstr>
      <vt:lpstr>Blood supply</vt:lpstr>
      <vt:lpstr>Lymphatics drainage:-</vt:lpstr>
      <vt:lpstr>Internal structure:-</vt:lpstr>
      <vt:lpstr>Liver segments</vt:lpstr>
      <vt:lpstr>Slide 9</vt:lpstr>
      <vt:lpstr>Slide 10</vt:lpstr>
      <vt:lpstr>Functions of the liver:-    (storage, metabolism, production, secretion)</vt:lpstr>
      <vt:lpstr>Investigations:-</vt:lpstr>
      <vt:lpstr>2- Imaging:-</vt:lpstr>
      <vt:lpstr>Invest. Cont.</vt:lpstr>
      <vt:lpstr>Ct-abdomen:-</vt:lpstr>
      <vt:lpstr>Invest.cont:-</vt:lpstr>
      <vt:lpstr>MRCP</vt:lpstr>
      <vt:lpstr>Ivest.cont:-</vt:lpstr>
      <vt:lpstr>Slide 19</vt:lpstr>
      <vt:lpstr>Invest. Cont:-</vt:lpstr>
      <vt:lpstr>PTC</vt:lpstr>
      <vt:lpstr>Invest. Cont:-</vt:lpstr>
      <vt:lpstr>Invest. Cont:-</vt:lpstr>
      <vt:lpstr>Invest. Cont:-</vt:lpstr>
      <vt:lpstr>Invest.cont:-</vt:lpstr>
      <vt:lpstr>PET</vt:lpstr>
      <vt:lpstr>Liver trauma:-</vt:lpstr>
      <vt:lpstr>Initial management of liver injury:-</vt:lpstr>
      <vt:lpstr>2-Blunt trauma:-</vt:lpstr>
      <vt:lpstr>Surgical approach:- </vt:lpstr>
      <vt:lpstr>Complications of liver injuries:-</vt:lpstr>
      <vt:lpstr>HEPATIC ART. ANURYSUM</vt:lpstr>
      <vt:lpstr>Long term outcome of liver trauma</vt:lpstr>
      <vt:lpstr>Liver cysts</vt:lpstr>
      <vt:lpstr>1-simple cystic lesions</vt:lpstr>
      <vt:lpstr>2-polycystic liver disease</vt:lpstr>
      <vt:lpstr>3-Hydatid liver disease</vt:lpstr>
      <vt:lpstr>Clinical features:-</vt:lpstr>
      <vt:lpstr>Diagnosis:-</vt:lpstr>
      <vt:lpstr>2-Plain abdomen x-ray</vt:lpstr>
      <vt:lpstr>Treatment:-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liver</dc:title>
  <dc:creator>Mezjda</dc:creator>
  <cp:lastModifiedBy>Mezjda</cp:lastModifiedBy>
  <cp:revision>23</cp:revision>
  <dcterms:created xsi:type="dcterms:W3CDTF">2013-03-01T19:36:05Z</dcterms:created>
  <dcterms:modified xsi:type="dcterms:W3CDTF">2013-03-02T07:49:35Z</dcterms:modified>
</cp:coreProperties>
</file>