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sldIdLst>
    <p:sldId id="281" r:id="rId2"/>
    <p:sldId id="325" r:id="rId3"/>
    <p:sldId id="327" r:id="rId4"/>
    <p:sldId id="308" r:id="rId5"/>
    <p:sldId id="282" r:id="rId6"/>
    <p:sldId id="286" r:id="rId7"/>
    <p:sldId id="293" r:id="rId8"/>
    <p:sldId id="296" r:id="rId9"/>
    <p:sldId id="297" r:id="rId10"/>
    <p:sldId id="299" r:id="rId11"/>
    <p:sldId id="301" r:id="rId12"/>
    <p:sldId id="330" r:id="rId13"/>
    <p:sldId id="259" r:id="rId14"/>
    <p:sldId id="332" r:id="rId15"/>
    <p:sldId id="331" r:id="rId16"/>
    <p:sldId id="287" r:id="rId17"/>
    <p:sldId id="313" r:id="rId18"/>
    <p:sldId id="260" r:id="rId19"/>
    <p:sldId id="333" r:id="rId20"/>
    <p:sldId id="289" r:id="rId21"/>
    <p:sldId id="339" r:id="rId22"/>
    <p:sldId id="340" r:id="rId23"/>
    <p:sldId id="262" r:id="rId24"/>
    <p:sldId id="269" r:id="rId25"/>
    <p:sldId id="334" r:id="rId26"/>
    <p:sldId id="280" r:id="rId27"/>
    <p:sldId id="315" r:id="rId28"/>
    <p:sldId id="270" r:id="rId29"/>
    <p:sldId id="265" r:id="rId30"/>
    <p:sldId id="279" r:id="rId31"/>
    <p:sldId id="304" r:id="rId32"/>
    <p:sldId id="306" r:id="rId33"/>
    <p:sldId id="311" r:id="rId34"/>
    <p:sldId id="317" r:id="rId35"/>
    <p:sldId id="319" r:id="rId36"/>
    <p:sldId id="271" r:id="rId37"/>
    <p:sldId id="274" r:id="rId38"/>
    <p:sldId id="275" r:id="rId39"/>
    <p:sldId id="266" r:id="rId40"/>
    <p:sldId id="276" r:id="rId41"/>
    <p:sldId id="277" r:id="rId42"/>
    <p:sldId id="278" r:id="rId4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8" autoAdjust="0"/>
    <p:restoredTop sz="94660"/>
  </p:normalViewPr>
  <p:slideViewPr>
    <p:cSldViewPr>
      <p:cViewPr varScale="1">
        <p:scale>
          <a:sx n="73" d="100"/>
          <a:sy n="73" d="100"/>
        </p:scale>
        <p:origin x="-120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490CBA-59DD-436B-8FF7-B07A803BBD9C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243236-84FC-4002-8977-20A24F6C9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67F0-A92D-4BE7-97AC-02AE56B888C8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01816-DC45-42F6-91FA-201D50AF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7308-E306-4DA1-9FC3-693F73C73BAE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E898-EDB3-4B94-9C47-85A4E3A4B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F68C-1835-4A31-8E51-BA79CB15DC41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4CF8-C1DA-4007-90EE-947132437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6EF1D-EB0E-4565-B053-7011F1AB9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70BC4-9762-474F-A607-2B8A1A043862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CB48F-6790-479D-83F4-1AA28F9D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B52B-8289-4AE2-8350-9172F638012B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63ED-168A-43B4-8A61-C28CC2401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9B2D-DD3E-470E-B8DF-66CE875F2CFC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E9A4-EE2E-47D3-8EEF-DAEF483A2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62801-AE6C-4FFF-A4D3-5C724B6006F7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3241-2EED-4386-9ABC-419084391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612F-4ED5-4D00-9E1F-5AC482F6A4D2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B183-99DA-42D1-BC84-42FF5DFEF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DD4D-FFA1-4CAD-8F8B-A80E8473F2D4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9AF9-A6DF-4EBC-9E30-6B8B46834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8462-3360-4EE1-8684-02D2ACE65CE2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1F28-8023-4E20-9BBE-34C1DCB1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9BA3-E674-44E7-B6EC-CB1C47A3E768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921C-0B0E-4EDC-8F28-8702B09EF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46D27-46EE-4734-9C20-FCA877C65CC0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DADB7-981F-4349-8BAD-7E296FA3B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b="1" smtClean="0">
                <a:solidFill>
                  <a:schemeClr val="tx2"/>
                </a:solidFill>
              </a:rPr>
              <a:t>   INTERSTITIAL AND INFILTRATIVE PULMONARY DISEASES </a:t>
            </a:r>
          </a:p>
          <a:p>
            <a:pPr eaLnBrk="1" hangingPunct="1">
              <a:buFont typeface="Arial" charset="0"/>
              <a:buNone/>
            </a:pPr>
            <a:r>
              <a:rPr lang="en-US" sz="4000" b="1" smtClean="0">
                <a:solidFill>
                  <a:schemeClr val="tx2"/>
                </a:solidFill>
              </a:rPr>
              <a:t>  ( DIFFUSE PARENCHYMAL LUNG   DISEASE )</a:t>
            </a:r>
          </a:p>
          <a:p>
            <a:pPr eaLnBrk="1" hangingPunct="1">
              <a:buFont typeface="Arial" charset="0"/>
              <a:buNone/>
            </a:pPr>
            <a:r>
              <a:rPr lang="en-US" sz="4000" b="1" smtClean="0">
                <a:solidFill>
                  <a:schemeClr val="tx2"/>
                </a:solidFill>
              </a:rPr>
              <a:t/>
            </a:r>
            <a:br>
              <a:rPr lang="en-US" sz="4000" b="1" smtClean="0">
                <a:solidFill>
                  <a:schemeClr val="tx2"/>
                </a:solidFill>
              </a:rPr>
            </a:br>
            <a:r>
              <a:rPr lang="en-US" sz="4000" b="1" smtClean="0">
                <a:solidFill>
                  <a:schemeClr val="tx2"/>
                </a:solidFill>
              </a:rPr>
              <a:t>(Restrictive pulmonary Diseases)</a:t>
            </a: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mtClean="0"/>
              <a:t> </a:t>
            </a:r>
            <a:r>
              <a:rPr lang="en-US" altLang="zh-TW" smtClean="0">
                <a:solidFill>
                  <a:srgbClr val="FF0000"/>
                </a:solidFill>
              </a:rPr>
              <a:t>4- Idiopathic fibrotic disorders</a:t>
            </a:r>
          </a:p>
          <a:p>
            <a:pPr lvl="1" eaLnBrk="1" hangingPunct="1"/>
            <a:r>
              <a:rPr lang="en-US" altLang="zh-TW" smtClean="0"/>
              <a:t>Acute interstitial pneumonia</a:t>
            </a:r>
          </a:p>
          <a:p>
            <a:pPr lvl="1" eaLnBrk="1" hangingPunct="1"/>
            <a:r>
              <a:rPr lang="en-US" altLang="zh-TW" smtClean="0"/>
              <a:t>Idiopathic pulmonary fibrosis (usual intersttial pneumonitis)</a:t>
            </a:r>
          </a:p>
          <a:p>
            <a:pPr lvl="1" eaLnBrk="1" hangingPunct="1"/>
            <a:r>
              <a:rPr lang="en-US" altLang="zh-TW" smtClean="0"/>
              <a:t>Lymphocytic interstitial pneumonitis</a:t>
            </a:r>
          </a:p>
          <a:p>
            <a:pPr lvl="1" eaLnBrk="1" hangingPunct="1"/>
            <a:r>
              <a:rPr lang="en-US" altLang="zh-TW" smtClean="0"/>
              <a:t>Desquamative interstitial pneumonitis</a:t>
            </a:r>
          </a:p>
          <a:p>
            <a:pPr lvl="1" eaLnBrk="1" hangingPunct="1"/>
            <a:r>
              <a:rPr lang="en-US" altLang="zh-TW" smtClean="0"/>
              <a:t>Non-specific interstitial pneumonitis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mtClean="0"/>
              <a:t> </a:t>
            </a:r>
            <a:r>
              <a:rPr lang="en-US" altLang="zh-TW" smtClean="0">
                <a:solidFill>
                  <a:srgbClr val="FF0000"/>
                </a:solidFill>
              </a:rPr>
              <a:t>5- Inhaled inorganic dust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Silica: silicosis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Asbestos: asbestosis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Beryllium: berylliosis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Cobalt: hard metal fibrosis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Coal workers pneumoconiosis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mtClean="0"/>
              <a:t> </a:t>
            </a:r>
            <a:r>
              <a:rPr lang="en-US" altLang="zh-TW" smtClean="0">
                <a:solidFill>
                  <a:srgbClr val="FF0000"/>
                </a:solidFill>
              </a:rPr>
              <a:t>6- Inhaled organic dust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Hypersensitivity pneumonitis: farmer’s lung   Bird fanciers lung….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82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</a:t>
            </a:r>
            <a:r>
              <a:rPr lang="en-US" smtClean="0">
                <a:solidFill>
                  <a:srgbClr val="FF0000"/>
                </a:solidFill>
              </a:rPr>
              <a:t>7-  Others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-As part of systemic inflammatory diseases e.g.ARDS.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-Chronic pulmonary oedema e.g. secondary to mitral srenosis.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Diagnosis of INTERSTITIAL LUNG DISEASES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/>
          <a:lstStyle/>
          <a:p>
            <a:pPr eaLnBrk="1" hangingPunct="1"/>
            <a:r>
              <a:rPr lang="en-US" sz="2400" smtClean="0"/>
              <a:t>Diagnosis often presents a considerable clinical challenge , necessitating meticulous attention to the </a:t>
            </a:r>
            <a:r>
              <a:rPr lang="en-US" sz="2400" b="1" smtClean="0">
                <a:solidFill>
                  <a:srgbClr val="7030A0"/>
                </a:solidFill>
              </a:rPr>
              <a:t>history</a:t>
            </a:r>
            <a:r>
              <a:rPr lang="en-US" sz="2400" b="1" smtClean="0"/>
              <a:t> </a:t>
            </a:r>
            <a:r>
              <a:rPr lang="en-US" sz="2400" smtClean="0"/>
              <a:t>and </a:t>
            </a:r>
            <a:r>
              <a:rPr lang="en-US" sz="2400" b="1" smtClean="0">
                <a:solidFill>
                  <a:srgbClr val="7030A0"/>
                </a:solidFill>
              </a:rPr>
              <a:t>physical </a:t>
            </a:r>
            <a:r>
              <a:rPr lang="en-US" sz="2400" smtClean="0"/>
              <a:t>signs and a cooperative approach from teams of clinicians, radiologists and pathologists</a:t>
            </a:r>
            <a:r>
              <a:rPr lang="en-US" sz="2400" smtClean="0">
                <a:solidFill>
                  <a:srgbClr val="7030A0"/>
                </a:solidFill>
              </a:rPr>
              <a:t>.</a:t>
            </a:r>
            <a:r>
              <a:rPr lang="en-US" sz="2400" b="1" smtClean="0">
                <a:solidFill>
                  <a:srgbClr val="7030A0"/>
                </a:solidFill>
              </a:rPr>
              <a:t>( investigations </a:t>
            </a:r>
            <a:r>
              <a:rPr lang="en-US" sz="2400" smtClean="0"/>
              <a:t>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7030A0"/>
                </a:solidFill>
              </a:rPr>
              <a:t>History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</a:t>
            </a:r>
            <a:r>
              <a:rPr lang="en-US" sz="2400" smtClean="0">
                <a:solidFill>
                  <a:srgbClr val="FF0000"/>
                </a:solidFill>
              </a:rPr>
              <a:t> duration </a:t>
            </a:r>
            <a:r>
              <a:rPr lang="en-US" sz="2400" smtClean="0"/>
              <a:t>of disease may sometimes be difficult to ascertain. </a:t>
            </a:r>
          </a:p>
          <a:p>
            <a:pPr eaLnBrk="1" hangingPunct="1"/>
            <a:r>
              <a:rPr lang="en-US" sz="2400" smtClean="0"/>
              <a:t>Gradually progressive </a:t>
            </a:r>
            <a:r>
              <a:rPr lang="en-US" sz="2400" smtClean="0">
                <a:solidFill>
                  <a:srgbClr val="FF0000"/>
                </a:solidFill>
              </a:rPr>
              <a:t>shortness of breath on exertion </a:t>
            </a:r>
            <a:r>
              <a:rPr lang="en-US" sz="2400" smtClean="0"/>
              <a:t>may be the only symptom, and hence the patient may not present clinically until there is extensive lung pathology. </a:t>
            </a:r>
          </a:p>
          <a:p>
            <a:pPr eaLnBrk="1" hangingPunct="1"/>
            <a:r>
              <a:rPr lang="en-US" sz="2400" smtClean="0"/>
              <a:t>History-taking should include a thorough and comprehensive search for </a:t>
            </a:r>
            <a:r>
              <a:rPr lang="en-US" sz="2400" smtClean="0">
                <a:solidFill>
                  <a:srgbClr val="FF0000"/>
                </a:solidFill>
              </a:rPr>
              <a:t>exposure to organic and inorganic dusts.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A 'lifetime' </a:t>
            </a:r>
            <a:r>
              <a:rPr lang="en-US" sz="2400" smtClean="0">
                <a:solidFill>
                  <a:srgbClr val="FF0000"/>
                </a:solidFill>
              </a:rPr>
              <a:t>occupational history </a:t>
            </a:r>
            <a:r>
              <a:rPr lang="en-US" sz="2400" smtClean="0"/>
              <a:t>is essential and should include hobbies that may involve similar exposures. </a:t>
            </a:r>
          </a:p>
          <a:p>
            <a:pPr eaLnBrk="1" hangingPunct="1"/>
            <a:endParaRPr lang="en-US" sz="2400" smtClean="0">
              <a:solidFill>
                <a:srgbClr val="FF0000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Contact with birds </a:t>
            </a:r>
            <a:r>
              <a:rPr lang="en-US" sz="2800" dirty="0" smtClean="0"/>
              <a:t>at home or in the working environment is the cause of the most common form of hypersensitivity </a:t>
            </a:r>
            <a:r>
              <a:rPr lang="en-US" sz="2800" dirty="0" err="1" smtClean="0"/>
              <a:t>pneumonitis</a:t>
            </a:r>
            <a:r>
              <a:rPr lang="en-US" sz="2800" dirty="0" smtClean="0"/>
              <a:t> (HP).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</a:t>
            </a:r>
            <a:r>
              <a:rPr lang="en-US" sz="2800" dirty="0" smtClean="0">
                <a:solidFill>
                  <a:srgbClr val="FF0000"/>
                </a:solidFill>
              </a:rPr>
              <a:t> smoking </a:t>
            </a:r>
            <a:r>
              <a:rPr lang="en-US" sz="2800" dirty="0" smtClean="0"/>
              <a:t>status should be recorded and a</a:t>
            </a:r>
            <a:r>
              <a:rPr lang="en-US" sz="2800" dirty="0" smtClean="0">
                <a:solidFill>
                  <a:srgbClr val="FF0000"/>
                </a:solidFill>
              </a:rPr>
              <a:t> drug </a:t>
            </a:r>
            <a:r>
              <a:rPr lang="en-US" sz="2800" dirty="0" smtClean="0"/>
              <a:t>history should be obtained.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 history of </a:t>
            </a:r>
            <a:r>
              <a:rPr lang="en-US" sz="2800" dirty="0" smtClean="0">
                <a:solidFill>
                  <a:srgbClr val="FF0000"/>
                </a:solidFill>
              </a:rPr>
              <a:t>rashes, joint pains or renal disease </a:t>
            </a:r>
            <a:r>
              <a:rPr lang="en-US" sz="2800" dirty="0" smtClean="0"/>
              <a:t>may suggest an underlying connective tissue disorder or </a:t>
            </a:r>
            <a:r>
              <a:rPr lang="en-US" sz="2800" dirty="0" err="1" smtClean="0"/>
              <a:t>vasculitis</a:t>
            </a:r>
            <a:r>
              <a:rPr lang="en-US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.     The presence of any </a:t>
            </a:r>
            <a:r>
              <a:rPr lang="en-US" sz="2800" dirty="0" err="1" smtClean="0">
                <a:solidFill>
                  <a:srgbClr val="FF0000"/>
                </a:solidFill>
              </a:rPr>
              <a:t>comorbid</a:t>
            </a:r>
            <a:r>
              <a:rPr lang="en-US" sz="2800" dirty="0" smtClean="0">
                <a:solidFill>
                  <a:srgbClr val="FF0000"/>
                </a:solidFill>
              </a:rPr>
              <a:t> disease </a:t>
            </a:r>
            <a:r>
              <a:rPr lang="en-US" sz="2800" dirty="0" smtClean="0"/>
              <a:t>should be ascertained such as collagen vascular disease, immunodeficiency, HIV or malignancy.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 exceptional cases there is a </a:t>
            </a:r>
            <a:r>
              <a:rPr lang="en-US" sz="2800" dirty="0" smtClean="0">
                <a:solidFill>
                  <a:srgbClr val="FF0000"/>
                </a:solidFill>
              </a:rPr>
              <a:t>family history </a:t>
            </a:r>
            <a:r>
              <a:rPr lang="en-US" sz="2800" dirty="0" smtClean="0"/>
              <a:t>of DPLD.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</a:rPr>
              <a:t>Clinical features of interstitial lung diseases 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z="2400" smtClean="0"/>
              <a:t>Gradually progressive </a:t>
            </a:r>
            <a:r>
              <a:rPr lang="en-US" sz="2400" smtClean="0">
                <a:solidFill>
                  <a:srgbClr val="FF0000"/>
                </a:solidFill>
              </a:rPr>
              <a:t>SOB on exertion </a:t>
            </a:r>
            <a:r>
              <a:rPr lang="en-US" sz="2400" smtClean="0"/>
              <a:t>&amp; exercise limitation.</a:t>
            </a:r>
          </a:p>
          <a:p>
            <a:pPr eaLnBrk="1" hangingPunct="1"/>
            <a:r>
              <a:rPr lang="en-US" sz="2400" smtClean="0"/>
              <a:t>Dry non productive </a:t>
            </a:r>
            <a:r>
              <a:rPr lang="en-US" sz="2400" smtClean="0">
                <a:solidFill>
                  <a:srgbClr val="FF0000"/>
                </a:solidFill>
              </a:rPr>
              <a:t>cough.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Digital clubbing </a:t>
            </a:r>
            <a:r>
              <a:rPr lang="en-US" sz="2400" smtClean="0"/>
              <a:t>(as in fibrosing alveolitis &amp; asbestosis).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Restriction of chest expantion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Auscultation: </a:t>
            </a:r>
            <a:r>
              <a:rPr lang="en-US" sz="2400" smtClean="0">
                <a:solidFill>
                  <a:srgbClr val="FF0000"/>
                </a:solidFill>
              </a:rPr>
              <a:t>end inspiratory crepitations </a:t>
            </a:r>
            <a:r>
              <a:rPr lang="en-US" sz="2400" smtClean="0"/>
              <a:t>particularly  over the lower zones posteriorly &amp; laterally.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In advanced cases:.</a:t>
            </a:r>
            <a:r>
              <a:rPr lang="en-US" sz="2400" smtClean="0">
                <a:solidFill>
                  <a:srgbClr val="FF0000"/>
                </a:solidFill>
              </a:rPr>
              <a:t> tachypnoea , cyanosis , signs of pulmanary hypertention  &amp;  Rt. Heart failure</a:t>
            </a:r>
            <a:endParaRPr lang="en-US" sz="2400" smtClean="0"/>
          </a:p>
          <a:p>
            <a:pPr eaLnBrk="1" hangingPunct="1">
              <a:buFont typeface="Arial" charset="0"/>
              <a:buNone/>
            </a:pPr>
            <a:r>
              <a:rPr lang="en-US" sz="2400" b="1" smtClean="0"/>
              <a:t> </a:t>
            </a:r>
            <a:r>
              <a:rPr lang="en-US" sz="2400" b="1" smtClean="0">
                <a:solidFill>
                  <a:srgbClr val="FF0000"/>
                </a:solidFill>
              </a:rPr>
              <a:t>Extrapulmonary signs</a:t>
            </a:r>
            <a:r>
              <a:rPr lang="en-US" sz="2400" smtClean="0"/>
              <a:t>, including lymphadenopathy or uveitis, may be present in sarcoidosis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   arthropathies or rashes may occur when a DPLD is a manifestation of a connective tissue disorder .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 flipV="1">
            <a:off x="3124200" y="7026275"/>
            <a:ext cx="2895600" cy="1365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ar-IQ">
              <a:latin typeface="Calibri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ar-IQ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accent1"/>
                </a:solidFill>
                <a:latin typeface="Stencil" pitchFamily="82" charset="0"/>
              </a:rPr>
              <a:t>Signs and Symptoms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19200" y="2209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 typeface="Wingdings" pitchFamily="2" charset="2"/>
              <a:buChar char="v"/>
            </a:pPr>
            <a:endParaRPr lang="ar-IQ">
              <a:latin typeface="Calibri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Clr>
                <a:srgbClr val="9999FF"/>
              </a:buClr>
              <a:buFont typeface="Wingdings" pitchFamily="2" charset="2"/>
              <a:buChar char="Ø"/>
            </a:pPr>
            <a:r>
              <a:rPr lang="en-US">
                <a:solidFill>
                  <a:srgbClr val="FF66CC"/>
                </a:solidFill>
                <a:latin typeface="Tahoma" pitchFamily="34" charset="0"/>
              </a:rPr>
              <a:t>Breathlessness</a:t>
            </a:r>
          </a:p>
          <a:p>
            <a:pPr algn="l" rtl="0">
              <a:spcBef>
                <a:spcPct val="50000"/>
              </a:spcBef>
              <a:buClr>
                <a:srgbClr val="9999FF"/>
              </a:buClr>
              <a:buFont typeface="Wingdings" pitchFamily="2" charset="2"/>
              <a:buChar char="Ø"/>
            </a:pPr>
            <a:r>
              <a:rPr lang="en-US">
                <a:solidFill>
                  <a:srgbClr val="FF66CC"/>
                </a:solidFill>
                <a:latin typeface="Tahoma" pitchFamily="34" charset="0"/>
              </a:rPr>
              <a:t>Dry cough</a:t>
            </a:r>
          </a:p>
          <a:p>
            <a:pPr algn="l" rtl="0">
              <a:spcBef>
                <a:spcPct val="50000"/>
              </a:spcBef>
              <a:buClr>
                <a:srgbClr val="9999FF"/>
              </a:buClr>
              <a:buFont typeface="Wingdings" pitchFamily="2" charset="2"/>
              <a:buChar char="Ø"/>
            </a:pPr>
            <a:r>
              <a:rPr lang="en-US">
                <a:solidFill>
                  <a:srgbClr val="FF66CC"/>
                </a:solidFill>
                <a:latin typeface="Tahoma" pitchFamily="34" charset="0"/>
              </a:rPr>
              <a:t>Fingertips enlarge and nails curve over tops of fingertips</a:t>
            </a:r>
          </a:p>
        </p:txBody>
      </p:sp>
      <p:pic>
        <p:nvPicPr>
          <p:cNvPr id="29704" name="Picture 8" descr="http://www.merck.com/media/mmhe2/figures/fg039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14600"/>
            <a:ext cx="3101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http://www.themedguru.com/files/coug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181600"/>
            <a:ext cx="1619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</a:rPr>
              <a:t>Investigations in interstitial lung diseases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</a:rPr>
              <a:t>Laboratory investigations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/>
              <a:t>   </a:t>
            </a:r>
            <a:r>
              <a:rPr lang="en-US" sz="3400" b="1" dirty="0" smtClean="0"/>
              <a:t>.</a:t>
            </a:r>
            <a:r>
              <a:rPr lang="en-US" sz="3400" dirty="0" smtClean="0"/>
              <a:t>  Full blood count-</a:t>
            </a:r>
            <a:r>
              <a:rPr lang="en-US" sz="3400" dirty="0" err="1" smtClean="0"/>
              <a:t>lymphopenia</a:t>
            </a:r>
            <a:r>
              <a:rPr lang="en-US" sz="3400" dirty="0" smtClean="0"/>
              <a:t> in </a:t>
            </a:r>
            <a:r>
              <a:rPr lang="en-US" sz="3400" dirty="0" err="1" smtClean="0"/>
              <a:t>sarcoid</a:t>
            </a:r>
            <a:r>
              <a:rPr lang="en-US" sz="3400" dirty="0" smtClean="0"/>
              <a:t>; </a:t>
            </a:r>
            <a:r>
              <a:rPr lang="en-US" sz="3400" dirty="0" err="1" smtClean="0"/>
              <a:t>eosinophilia</a:t>
            </a:r>
            <a:r>
              <a:rPr lang="en-US" sz="3400" dirty="0" smtClean="0"/>
              <a:t> in pulmonary </a:t>
            </a:r>
            <a:r>
              <a:rPr lang="en-US" sz="3400" dirty="0" err="1" smtClean="0"/>
              <a:t>eosinophilias</a:t>
            </a:r>
            <a:r>
              <a:rPr lang="en-US" sz="3400" dirty="0" smtClean="0"/>
              <a:t> and drug reactions; </a:t>
            </a:r>
            <a:r>
              <a:rPr lang="en-US" sz="3400" dirty="0" err="1" smtClean="0"/>
              <a:t>neutrophilia</a:t>
            </a:r>
            <a:r>
              <a:rPr lang="en-US" sz="3400" dirty="0" smtClean="0"/>
              <a:t> in hypersensitivity </a:t>
            </a:r>
            <a:r>
              <a:rPr lang="en-US" sz="3400" dirty="0" err="1" smtClean="0"/>
              <a:t>pneumonitis</a:t>
            </a:r>
            <a:r>
              <a:rPr lang="en-US" sz="3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Ca</a:t>
            </a:r>
            <a:r>
              <a:rPr lang="en-US" sz="3400" baseline="30000" dirty="0" smtClean="0"/>
              <a:t>2+</a:t>
            </a:r>
            <a:r>
              <a:rPr lang="en-US" sz="3400" dirty="0" smtClean="0"/>
              <a:t>-may be elevated in </a:t>
            </a:r>
            <a:r>
              <a:rPr lang="en-US" sz="3400" dirty="0" err="1" smtClean="0"/>
              <a:t>sarcoid</a:t>
            </a:r>
            <a:r>
              <a:rPr lang="en-US" sz="3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Lactate </a:t>
            </a:r>
            <a:r>
              <a:rPr lang="en-US" sz="3400" dirty="0" err="1" smtClean="0"/>
              <a:t>dehydrogenase</a:t>
            </a:r>
            <a:r>
              <a:rPr lang="en-US" sz="3400" dirty="0" smtClean="0"/>
              <a:t> (LDH)-may provide non-specific indicator of disease activity 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Serum ACE-non-specific indicator of disease activity in </a:t>
            </a:r>
            <a:r>
              <a:rPr lang="en-US" sz="3400" dirty="0" err="1" smtClean="0"/>
              <a:t>sarcoid</a:t>
            </a:r>
            <a:r>
              <a:rPr lang="en-US" sz="3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ESR and CRP may be non-specifically raised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Autoimmune screen and rheumatoid factor may suggest collagen vascular disease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>
                <a:solidFill>
                  <a:srgbClr val="FF0000"/>
                </a:solidFill>
              </a:rPr>
              <a:t>Radiology</a:t>
            </a:r>
            <a:r>
              <a:rPr lang="en-US" sz="3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/>
              <a:t>.    </a:t>
            </a:r>
            <a:r>
              <a:rPr lang="en-US" sz="3400" dirty="0" smtClean="0"/>
              <a:t> Chest X-ray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High-resolution CT scan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Gallium scanning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Chest X-ray </a:t>
            </a:r>
            <a:r>
              <a:rPr lang="en-US" sz="2400" smtClean="0"/>
              <a:t>typically shows a fine reticular, reticulonodular or even nodular pattern of infiltration at the bases and periphery with cystic areas and honeycombing in advanced disease.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However, plain radiography is insensitive and may not appear abnormal until disease is advanced.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FF0000"/>
                </a:solidFill>
              </a:rPr>
              <a:t> HRCT </a:t>
            </a:r>
            <a:r>
              <a:rPr lang="en-US" sz="2400" smtClean="0"/>
              <a:t>is more sensitive and specific and has become extremely valuable in detecting early interstitial lung disease, assessing the extent and type of involvement and guiding further investigations and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INTRODUCTION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Restrictive lung diseases: </a:t>
            </a:r>
          </a:p>
          <a:p>
            <a:pPr eaLnBrk="1" hangingPunct="1">
              <a:buFont typeface="Arial" charset="0"/>
              <a:buNone/>
            </a:pPr>
            <a:endParaRPr lang="en-US" altLang="zh-TW" smtClean="0"/>
          </a:p>
          <a:p>
            <a:pPr lvl="1" eaLnBrk="1" hangingPunct="1"/>
            <a:r>
              <a:rPr lang="en-US" altLang="zh-TW" smtClean="0">
                <a:solidFill>
                  <a:srgbClr val="FF0000"/>
                </a:solidFill>
              </a:rPr>
              <a:t>Intrinsic lung diseases</a:t>
            </a:r>
            <a:r>
              <a:rPr lang="en-US" altLang="zh-TW" smtClean="0"/>
              <a:t>: alteration in lung parenchyma</a:t>
            </a:r>
          </a:p>
          <a:p>
            <a:pPr lvl="1" eaLnBrk="1" hangingPunct="1">
              <a:buFont typeface="Arial" charset="0"/>
              <a:buNone/>
            </a:pPr>
            <a:endParaRPr lang="en-US" altLang="zh-TW" smtClean="0"/>
          </a:p>
          <a:p>
            <a:pPr lvl="1" eaLnBrk="1" hangingPunct="1"/>
            <a:r>
              <a:rPr lang="en-US" altLang="zh-TW" smtClean="0">
                <a:solidFill>
                  <a:srgbClr val="FF0000"/>
                </a:solidFill>
              </a:rPr>
              <a:t>Extrinsic lung diseases</a:t>
            </a:r>
            <a:r>
              <a:rPr lang="en-US" altLang="zh-TW" smtClean="0"/>
              <a:t>: diseases of pleura, chest wall, or neuromuscular apparatus.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487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Pulmonary function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smtClean="0"/>
              <a:t>        </a:t>
            </a:r>
            <a:r>
              <a:rPr lang="en-US" sz="2400" smtClean="0"/>
              <a:t> Spirometry, lung volumes, gas transfer.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Bronchoscopy</a:t>
            </a:r>
            <a:r>
              <a:rPr lang="en-US" sz="2400" smtClean="0">
                <a:solidFill>
                  <a:srgbClr val="FF0000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         Bronchoalveolar lavage, differential cell counts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         Bronchial biopsy may be useful in sarcoid 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Lung biopsy (in selected cases)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         Transbronchial biopsy useful in sarcoid and differential of   malignancy or infection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      Video-assisted thoracoscopy (VATS)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Others</a:t>
            </a:r>
            <a:r>
              <a:rPr lang="en-US" sz="2400" smtClean="0">
                <a:solidFill>
                  <a:srgbClr val="FF0000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         Liver biopsy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         Urinary calcium excretion may be useful in sarcoid </a:t>
            </a:r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70C0"/>
                </a:solidFill>
              </a:rPr>
              <a:t>Pneumoconiosis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2514600"/>
            <a:ext cx="7661275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/>
              <a:t>Lung disease caused by mineral dust exposure: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>
              <a:buFontTx/>
              <a:buChar char="•"/>
            </a:pPr>
            <a:r>
              <a:rPr lang="en-GB" smtClean="0"/>
              <a:t>Asbestosis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Coal workers lung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Silicosis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/>
              <a:t>	Coal miner with progressive massive 	fibrosis (unstained)</a:t>
            </a:r>
          </a:p>
        </p:txBody>
      </p:sp>
      <p:pic>
        <p:nvPicPr>
          <p:cNvPr id="36866" name="Picture 3" descr="FAC01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19200"/>
            <a:ext cx="55626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IDIOPATHIC INTERSTITIAL PNEUMONIAS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idiopathic interstitial pneumonias (IIPs) are </a:t>
            </a:r>
            <a:r>
              <a:rPr lang="en-US" dirty="0" err="1" smtClean="0"/>
              <a:t>characterised</a:t>
            </a:r>
            <a:r>
              <a:rPr lang="en-US" dirty="0" smtClean="0"/>
              <a:t> by varying patterns of inflammation and fibrosis in the lung parenchyma.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Idiopathic interstitial pneumonias include the following diseases: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-Idiopathic pulmonary fibrosis (IPF). (The most important disease 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- </a:t>
            </a:r>
            <a:r>
              <a:rPr lang="en-US" dirty="0" err="1" smtClean="0"/>
              <a:t>desquamative</a:t>
            </a:r>
            <a:r>
              <a:rPr lang="en-US" dirty="0" smtClean="0"/>
              <a:t> interstitial pneumonia (DIP),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- acute interstitial pneumonia (AIP),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- non-specific interstitial pneumonia (NSIP),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-respiratory </a:t>
            </a:r>
            <a:r>
              <a:rPr lang="en-US" dirty="0" err="1" smtClean="0"/>
              <a:t>bronchiolitis</a:t>
            </a:r>
            <a:r>
              <a:rPr lang="en-US" dirty="0" smtClean="0"/>
              <a:t>-interstitial lung disease (RB-ILD)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-cryptogenic </a:t>
            </a:r>
            <a:r>
              <a:rPr lang="en-US" dirty="0" err="1" smtClean="0"/>
              <a:t>organising</a:t>
            </a:r>
            <a:r>
              <a:rPr lang="en-US" dirty="0" smtClean="0"/>
              <a:t> pneumonia (COP)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-lymphocytic interstitial pneumonia (LIP)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IDIOPATHIC PULMONARY FIBROSIS (IPF)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    This term has replaced </a:t>
            </a:r>
            <a:r>
              <a:rPr lang="en-US" sz="2800" smtClean="0">
                <a:solidFill>
                  <a:srgbClr val="0070C0"/>
                </a:solidFill>
              </a:rPr>
              <a:t>cryptogenic fibrosing alveolitis </a:t>
            </a:r>
            <a:r>
              <a:rPr lang="en-US" sz="2800" smtClean="0"/>
              <a:t>and refers to a specific form of DPLD characterised by pathological (or radiological) evidence of </a:t>
            </a:r>
            <a:r>
              <a:rPr lang="en-US" sz="2800" smtClean="0">
                <a:solidFill>
                  <a:srgbClr val="0070C0"/>
                </a:solidFill>
              </a:rPr>
              <a:t>usual interstitial pneumonia (UIP). </a:t>
            </a:r>
          </a:p>
          <a:p>
            <a:pPr eaLnBrk="1" hangingPunct="1">
              <a:buFont typeface="Arial" charset="0"/>
              <a:buNone/>
            </a:pPr>
            <a:endParaRPr lang="en-US" sz="280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002060"/>
                </a:solidFill>
              </a:rPr>
              <a:t>(</a:t>
            </a:r>
            <a:r>
              <a:rPr lang="en-US" smtClean="0"/>
              <a:t> </a:t>
            </a:r>
            <a:r>
              <a:rPr lang="en-US" b="1" smtClean="0">
                <a:solidFill>
                  <a:srgbClr val="002060"/>
                </a:solidFill>
              </a:rPr>
              <a:t>IPF,CFA, UIP)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Aetiology of IPF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aetiology remains </a:t>
            </a:r>
            <a:r>
              <a:rPr lang="en-US" sz="2400" smtClean="0">
                <a:solidFill>
                  <a:srgbClr val="FF0000"/>
                </a:solidFill>
              </a:rPr>
              <a:t>unknown</a:t>
            </a:r>
          </a:p>
          <a:p>
            <a:pPr eaLnBrk="1" hangingPunct="1"/>
            <a:r>
              <a:rPr lang="en-US" sz="2400" smtClean="0"/>
              <a:t>speculation has included exposure to infectious agents such as </a:t>
            </a:r>
            <a:r>
              <a:rPr lang="en-US" sz="2400" smtClean="0">
                <a:solidFill>
                  <a:srgbClr val="FF0000"/>
                </a:solidFill>
              </a:rPr>
              <a:t>Epstein-Barr virus, occupational dusts </a:t>
            </a:r>
            <a:r>
              <a:rPr lang="en-US" sz="2400" smtClean="0"/>
              <a:t>such as metal or wood dusts, prior use of </a:t>
            </a:r>
            <a:r>
              <a:rPr lang="en-US" sz="2400" smtClean="0">
                <a:solidFill>
                  <a:srgbClr val="FF0000"/>
                </a:solidFill>
              </a:rPr>
              <a:t>antidepressants</a:t>
            </a:r>
            <a:r>
              <a:rPr lang="en-US" sz="2400" smtClean="0"/>
              <a:t>, and a possible role for chronic </a:t>
            </a:r>
            <a:r>
              <a:rPr lang="en-US" sz="2400" smtClean="0">
                <a:solidFill>
                  <a:srgbClr val="FF0000"/>
                </a:solidFill>
              </a:rPr>
              <a:t>gastro-oesophageal reflux</a:t>
            </a:r>
            <a:r>
              <a:rPr lang="en-US" sz="2400" smtClean="0"/>
              <a:t>. 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Familial cases </a:t>
            </a:r>
            <a:r>
              <a:rPr lang="en-US" sz="2400" smtClean="0"/>
              <a:t>are rare but genetic factors that control the inflammatory and fibrotic response are likely to be important. </a:t>
            </a:r>
          </a:p>
          <a:p>
            <a:pPr eaLnBrk="1" hangingPunct="1"/>
            <a:r>
              <a:rPr lang="en-US" sz="2400" smtClean="0"/>
              <a:t>The disease displays a strong association with </a:t>
            </a:r>
            <a:r>
              <a:rPr lang="en-US" sz="2400" smtClean="0">
                <a:solidFill>
                  <a:srgbClr val="FF0000"/>
                </a:solidFill>
              </a:rPr>
              <a:t>cigarette smoking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r>
              <a:rPr lang="en-US" sz="2400" b="1" smtClean="0"/>
              <a:t>IPF(</a:t>
            </a:r>
            <a:r>
              <a:rPr lang="en-US" sz="2400" smtClean="0"/>
              <a:t>CFA )has an </a:t>
            </a:r>
            <a:r>
              <a:rPr lang="en-US" sz="2400" smtClean="0">
                <a:solidFill>
                  <a:srgbClr val="FF0000"/>
                </a:solidFill>
              </a:rPr>
              <a:t>incidence </a:t>
            </a:r>
            <a:r>
              <a:rPr lang="en-US" sz="2400" smtClean="0"/>
              <a:t>of 6 – 10 per 100 000 per year &amp; is about twice as common among </a:t>
            </a:r>
            <a:r>
              <a:rPr lang="en-US" sz="2400" smtClean="0">
                <a:solidFill>
                  <a:srgbClr val="FF0000"/>
                </a:solidFill>
              </a:rPr>
              <a:t>cigarette smokers </a:t>
            </a:r>
            <a:r>
              <a:rPr lang="en-US" sz="2400" smtClean="0"/>
              <a:t>as in non-smokers.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Men </a:t>
            </a:r>
            <a:r>
              <a:rPr lang="en-US" sz="2400" smtClean="0"/>
              <a:t>are more commonly affected than women.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>
                <a:solidFill>
                  <a:srgbClr val="7030A0"/>
                </a:solidFill>
              </a:rPr>
              <a:t>Macroscopically </a:t>
            </a:r>
            <a:r>
              <a:rPr lang="en-US" sz="2400" smtClean="0"/>
              <a:t>, the lungs show </a:t>
            </a:r>
            <a:r>
              <a:rPr lang="en-US" sz="2400" smtClean="0">
                <a:solidFill>
                  <a:srgbClr val="FF0000"/>
                </a:solidFill>
              </a:rPr>
              <a:t>subpleural fibrosis &amp; a honeycomb appearance</a:t>
            </a:r>
            <a:r>
              <a:rPr lang="en-US" sz="2400" smtClean="0"/>
              <a:t> , predominantly in the lower lobes &amp; basolateral pleural regions.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>
                <a:solidFill>
                  <a:srgbClr val="7030A0"/>
                </a:solidFill>
              </a:rPr>
              <a:t>Microscopically </a:t>
            </a:r>
            <a:r>
              <a:rPr lang="en-US" sz="2400" smtClean="0"/>
              <a:t>, there are </a:t>
            </a:r>
            <a:r>
              <a:rPr lang="en-US" sz="2400" smtClean="0">
                <a:solidFill>
                  <a:srgbClr val="FF0000"/>
                </a:solidFill>
              </a:rPr>
              <a:t>fibroproliferative lesions </a:t>
            </a:r>
            <a:r>
              <a:rPr lang="en-US" sz="2400" smtClean="0"/>
              <a:t>representing the site of healing alveolar injury.</a:t>
            </a:r>
          </a:p>
          <a:p>
            <a:pPr eaLnBrk="1" hangingPunct="1"/>
            <a:r>
              <a:rPr lang="en-US" sz="2400" smtClean="0"/>
              <a:t>there is a variable </a:t>
            </a:r>
            <a:r>
              <a:rPr lang="en-US" sz="2400" smtClean="0">
                <a:solidFill>
                  <a:srgbClr val="FF0000"/>
                </a:solidFill>
              </a:rPr>
              <a:t>mononuclear cell infiltration </a:t>
            </a:r>
            <a:r>
              <a:rPr lang="en-US" sz="2400" smtClean="0"/>
              <a:t>of the alveolar walls , fibrosis &amp; smooth muscle proliferation.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Idiopathic interstitial pneumonias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457200" y="1828800"/>
            <a:ext cx="762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ar-IQ" sz="2300" smtClean="0"/>
          </a:p>
        </p:txBody>
      </p:sp>
      <p:pic>
        <p:nvPicPr>
          <p:cNvPr id="4198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828800"/>
            <a:ext cx="29718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Clinical features of IPF</a:t>
            </a:r>
            <a:r>
              <a:rPr lang="en-US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z="2400" smtClean="0"/>
              <a:t>CFA is a disease of the </a:t>
            </a:r>
            <a:r>
              <a:rPr lang="en-US" sz="2400" smtClean="0">
                <a:solidFill>
                  <a:srgbClr val="FF0000"/>
                </a:solidFill>
              </a:rPr>
              <a:t>elderly</a:t>
            </a:r>
            <a:r>
              <a:rPr lang="en-US" sz="2400" smtClean="0"/>
              <a:t> , with a mean age at presentation of 69 years.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Progressive </a:t>
            </a:r>
            <a:r>
              <a:rPr lang="en-US" sz="2400" smtClean="0">
                <a:solidFill>
                  <a:srgbClr val="FF0000"/>
                </a:solidFill>
              </a:rPr>
              <a:t>exertional breathlessness </a:t>
            </a:r>
            <a:r>
              <a:rPr lang="en-US" sz="2400" smtClean="0"/>
              <a:t>is usually the presenting symptom, often accompanied by </a:t>
            </a:r>
            <a:r>
              <a:rPr lang="en-US" sz="2400" smtClean="0">
                <a:solidFill>
                  <a:srgbClr val="FF0000"/>
                </a:solidFill>
              </a:rPr>
              <a:t>dry cough</a:t>
            </a:r>
            <a:r>
              <a:rPr lang="en-US" sz="240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Digital clubbing </a:t>
            </a:r>
            <a:r>
              <a:rPr lang="en-US" sz="2400" smtClean="0"/>
              <a:t>is observed in 60 % of cases.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Chest expantionis poor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On chest auscultation : bilateral </a:t>
            </a:r>
            <a:r>
              <a:rPr lang="en-US" sz="2400" smtClean="0">
                <a:solidFill>
                  <a:srgbClr val="FF0000"/>
                </a:solidFill>
              </a:rPr>
              <a:t>end – inspiratory crepitations </a:t>
            </a:r>
            <a:r>
              <a:rPr lang="en-US" sz="2400" smtClean="0"/>
              <a:t>,particularly over the lower zones posteriorly.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Investigations of IPF 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smtClean="0">
                <a:solidFill>
                  <a:srgbClr val="00B050"/>
                </a:solidFill>
              </a:rPr>
              <a:t> 1- Blood tests </a:t>
            </a:r>
          </a:p>
          <a:p>
            <a:pPr eaLnBrk="1" hangingPunct="1"/>
            <a:r>
              <a:rPr lang="en-US" sz="2400" smtClean="0"/>
              <a:t>are of little value.</a:t>
            </a:r>
          </a:p>
          <a:p>
            <a:pPr eaLnBrk="1" hangingPunct="1"/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Rheumatoid factor </a:t>
            </a:r>
            <a:r>
              <a:rPr lang="en-US" sz="2400" smtClean="0"/>
              <a:t>and </a:t>
            </a:r>
            <a:r>
              <a:rPr lang="en-US" sz="2400" smtClean="0">
                <a:solidFill>
                  <a:srgbClr val="FF0000"/>
                </a:solidFill>
              </a:rPr>
              <a:t>antinuclear factor </a:t>
            </a:r>
            <a:r>
              <a:rPr lang="en-US" sz="2400" smtClean="0"/>
              <a:t>can be detected in 30-50% of patients.</a:t>
            </a:r>
          </a:p>
          <a:p>
            <a:pPr eaLnBrk="1" hangingPunct="1"/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 The erythrocyte sedimentation rate (</a:t>
            </a:r>
            <a:r>
              <a:rPr lang="en-US" sz="2400" smtClean="0">
                <a:solidFill>
                  <a:srgbClr val="FF0000"/>
                </a:solidFill>
              </a:rPr>
              <a:t>ESR) </a:t>
            </a:r>
            <a:r>
              <a:rPr lang="en-US" sz="2400" smtClean="0"/>
              <a:t>and lactate dehydrogenase (</a:t>
            </a:r>
            <a:r>
              <a:rPr lang="en-US" sz="2400" smtClean="0">
                <a:solidFill>
                  <a:srgbClr val="FF0000"/>
                </a:solidFill>
              </a:rPr>
              <a:t>LDH</a:t>
            </a:r>
            <a:r>
              <a:rPr lang="en-US" sz="2400" smtClean="0"/>
              <a:t>) are elevated in most cases.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Restrictive Pulmonary Disease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i="1" smtClean="0"/>
              <a:t>Indicate limitation to full </a:t>
            </a:r>
            <a:r>
              <a:rPr lang="en-US" sz="2400" i="1" smtClean="0">
                <a:solidFill>
                  <a:srgbClr val="00B050"/>
                </a:solidFill>
              </a:rPr>
              <a:t>expantion</a:t>
            </a:r>
            <a:r>
              <a:rPr lang="en-US" sz="2400" i="1" smtClean="0"/>
              <a:t> of the lungs because of diseases in the lung </a:t>
            </a:r>
            <a:r>
              <a:rPr lang="en-US" sz="2400" i="1" smtClean="0">
                <a:solidFill>
                  <a:srgbClr val="00B050"/>
                </a:solidFill>
              </a:rPr>
              <a:t>paranchyma </a:t>
            </a:r>
            <a:r>
              <a:rPr lang="en-US" sz="2400" i="1" smtClean="0"/>
              <a:t>, chest wall or diaphragm.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/>
              <a:t>( Lung volumes are decrease but flow rates are normal ).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i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/>
              <a:t>As </a:t>
            </a:r>
            <a:r>
              <a:rPr lang="en-US" sz="2400" b="1" i="1" smtClean="0">
                <a:solidFill>
                  <a:schemeClr val="tx2"/>
                </a:solidFill>
              </a:rPr>
              <a:t>Interstitial lung disease</a:t>
            </a:r>
            <a:r>
              <a:rPr lang="en-US" sz="2400" i="1" smtClean="0"/>
              <a:t>( cryptogenic fibsosing alveolitis , sarcoidosis, asbestosis, silicosis , coal worker pneumoconiosis…)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i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/>
              <a:t>TLC ( total lung capacity ) decrease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/>
              <a:t>RV ( residual volume ) decrease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/>
              <a:t>FEV1 / VC  = or more than 70%</a:t>
            </a:r>
          </a:p>
          <a:p>
            <a:pPr eaLnBrk="1" hangingPunct="1"/>
            <a:endParaRPr lang="en-US" i="1" smtClean="0"/>
          </a:p>
          <a:p>
            <a:pPr eaLnBrk="1" hangingPunct="1"/>
            <a:endParaRPr lang="en-US" i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</a:t>
            </a:r>
            <a:r>
              <a:rPr lang="en-US" sz="4600" b="1" dirty="0" smtClean="0">
                <a:solidFill>
                  <a:srgbClr val="00B050"/>
                </a:solidFill>
              </a:rPr>
              <a:t>2- Radiological investigations: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CXR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smtClean="0"/>
              <a:t>diffuse pulmonary opacities</a:t>
            </a:r>
            <a:r>
              <a:rPr lang="en-US" sz="3400" dirty="0" smtClean="0"/>
              <a:t> more obvious in the lower zones &amp; peripherally.( lower zone bi-basal reticular and </a:t>
            </a:r>
            <a:r>
              <a:rPr lang="en-US" sz="3400" dirty="0" err="1" smtClean="0"/>
              <a:t>reticulonodular</a:t>
            </a:r>
            <a:r>
              <a:rPr lang="en-US" sz="3400" dirty="0" smtClean="0"/>
              <a:t> opacities).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The </a:t>
            </a:r>
            <a:r>
              <a:rPr lang="en-US" sz="3400" dirty="0" err="1" smtClean="0"/>
              <a:t>hemidiaphragms</a:t>
            </a:r>
            <a:r>
              <a:rPr lang="en-US" sz="3400" dirty="0" smtClean="0"/>
              <a:t> are high &amp; the </a:t>
            </a:r>
            <a:r>
              <a:rPr lang="en-US" sz="3400" b="1" dirty="0" smtClean="0"/>
              <a:t>lungs appear small</a:t>
            </a:r>
            <a:r>
              <a:rPr lang="en-US" sz="34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In advanced cases  CXR may shows  a </a:t>
            </a:r>
            <a:r>
              <a:rPr lang="en-US" sz="3400" b="1" dirty="0" smtClean="0"/>
              <a:t>'honeycomb' appearance </a:t>
            </a:r>
            <a:r>
              <a:rPr lang="en-US" sz="3400" dirty="0" smtClean="0"/>
              <a:t>( in which diffuse pulmonary shadowing is interspersed with small cystic translucencies) but  it is non-specific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500" b="1" dirty="0" smtClean="0">
                <a:solidFill>
                  <a:srgbClr val="FF0000"/>
                </a:solidFill>
              </a:rPr>
              <a:t>HRCT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may be diagnostic, demonstrating a patchy, predominantly peripheral, </a:t>
            </a:r>
            <a:r>
              <a:rPr lang="en-US" sz="3400" dirty="0" err="1" smtClean="0"/>
              <a:t>subpleural</a:t>
            </a:r>
            <a:r>
              <a:rPr lang="en-US" sz="3400" dirty="0" smtClean="0"/>
              <a:t> and basal   </a:t>
            </a:r>
            <a:r>
              <a:rPr lang="en-US" sz="3400" b="1" dirty="0" smtClean="0"/>
              <a:t>reticular pattern </a:t>
            </a:r>
            <a:r>
              <a:rPr lang="en-US" sz="3400" dirty="0" smtClean="0"/>
              <a:t>with </a:t>
            </a:r>
            <a:r>
              <a:rPr lang="en-US" sz="3400" dirty="0" err="1" smtClean="0"/>
              <a:t>subpleural</a:t>
            </a:r>
            <a:r>
              <a:rPr lang="en-US" sz="3400" dirty="0" smtClean="0"/>
              <a:t> cysts (</a:t>
            </a:r>
            <a:r>
              <a:rPr lang="en-US" sz="3400" b="1" dirty="0" smtClean="0"/>
              <a:t>honeycombing) </a:t>
            </a:r>
            <a:r>
              <a:rPr lang="en-US" sz="3400" dirty="0" smtClean="0"/>
              <a:t>and/or traction </a:t>
            </a:r>
            <a:r>
              <a:rPr lang="en-US" sz="3400" dirty="0" err="1" smtClean="0"/>
              <a:t>bronchiectasis</a:t>
            </a:r>
            <a:r>
              <a:rPr lang="en-US" sz="3400" dirty="0" smtClean="0"/>
              <a:t>  and is particularly useful in early disease when chest X-ray changes may be indistinct.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Chest X-ray of IPF</a:t>
            </a:r>
            <a:endParaRPr lang="zh-TW" altLang="en-US" b="1" smtClean="0"/>
          </a:p>
        </p:txBody>
      </p:sp>
      <p:pic>
        <p:nvPicPr>
          <p:cNvPr id="46082" name="內容版面配置區 5" descr="pulmonary-fibrosis-xray-1(honeycomb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214438"/>
            <a:ext cx="5027612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HRCT of IPF</a:t>
            </a:r>
            <a:endParaRPr lang="zh-TW" altLang="en-US" b="1" smtClean="0"/>
          </a:p>
        </p:txBody>
      </p:sp>
      <p:pic>
        <p:nvPicPr>
          <p:cNvPr id="47106" name="內容版面配置區 6" descr="53.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4110037" cy="4340225"/>
          </a:xfrm>
        </p:spPr>
      </p:pic>
      <p:pic>
        <p:nvPicPr>
          <p:cNvPr id="47107" name="內容版面配置區 7" descr="53.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428750"/>
            <a:ext cx="4421187" cy="435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CT SCAN</a:t>
            </a:r>
          </a:p>
        </p:txBody>
      </p:sp>
      <p:pic>
        <p:nvPicPr>
          <p:cNvPr id="48130" name="Picture 5" descr="ctsca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1713" y="1676400"/>
            <a:ext cx="53609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Honeycomb lung</a:t>
            </a:r>
            <a:endParaRPr lang="en-US" smtClean="0"/>
          </a:p>
        </p:txBody>
      </p:sp>
      <p:sp>
        <p:nvSpPr>
          <p:cNvPr id="4915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Subpleural “enlarged” spaces with fibrous walls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</p:txBody>
      </p:sp>
      <p:sp>
        <p:nvSpPr>
          <p:cNvPr id="4915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ar-IQ" sz="2800" smtClean="0"/>
          </a:p>
        </p:txBody>
      </p:sp>
      <p:pic>
        <p:nvPicPr>
          <p:cNvPr id="49156" name="Picture 7" descr="LUNG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773238"/>
            <a:ext cx="3143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Honeycombing – 	basal/</a:t>
            </a:r>
            <a:r>
              <a:rPr lang="en-GB" dirty="0" err="1"/>
              <a:t>subpleural</a:t>
            </a:r>
            <a:r>
              <a:rPr lang="en-GB" dirty="0"/>
              <a:t> </a:t>
            </a:r>
          </a:p>
        </p:txBody>
      </p:sp>
      <p:pic>
        <p:nvPicPr>
          <p:cNvPr id="50178" name="Picture 3" descr="FAC008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95400"/>
            <a:ext cx="90836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3- Pulmonary function tests: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/>
              <a:t> </a:t>
            </a:r>
            <a:r>
              <a:rPr lang="en-US" sz="2600" dirty="0" smtClean="0"/>
              <a:t>show a </a:t>
            </a:r>
            <a:r>
              <a:rPr lang="en-US" sz="2600" dirty="0" smtClean="0">
                <a:solidFill>
                  <a:srgbClr val="FF0000"/>
                </a:solidFill>
              </a:rPr>
              <a:t>restrictive defect </a:t>
            </a:r>
            <a:r>
              <a:rPr lang="en-US" sz="2600" dirty="0" smtClean="0"/>
              <a:t>with reduced lung volumes and gas transfer.</a:t>
            </a:r>
            <a:r>
              <a:rPr lang="en-US" sz="2600" i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i="1" dirty="0" smtClean="0"/>
              <a:t>TLC ( total lung capacity ) decrease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i="1" dirty="0" smtClean="0"/>
              <a:t>RV ( residual volume ) decrease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i="1" dirty="0" smtClean="0"/>
              <a:t>FEV1 / VC  = or more than 70%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 gas transfer factor</a:t>
            </a:r>
            <a:r>
              <a:rPr lang="en-US" sz="2600" i="1" dirty="0" smtClean="0"/>
              <a:t> decrease</a:t>
            </a:r>
            <a:r>
              <a:rPr lang="en-US" sz="2600" dirty="0" smtClean="0"/>
              <a:t>.</a:t>
            </a:r>
            <a:r>
              <a:rPr lang="en-US" sz="2600" i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 (However, lung volumes may be preserved in patients with concomitant emphysema).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82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 </a:t>
            </a:r>
            <a:r>
              <a:rPr lang="en-US" b="1" smtClean="0">
                <a:solidFill>
                  <a:srgbClr val="00B050"/>
                </a:solidFill>
              </a:rPr>
              <a:t>4- Arterial blood gases: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- In early stages : arterial hypoxaemia on exertion.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    - In later stages : arterial hypoxaemia &amp; hypocapnia at rest.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258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 </a:t>
            </a:r>
            <a:r>
              <a:rPr lang="en-US" sz="3300" b="1" dirty="0" smtClean="0">
                <a:solidFill>
                  <a:srgbClr val="00B050"/>
                </a:solidFill>
              </a:rPr>
              <a:t>5- Lung biopsy: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 firm diagnosis of (CFA IPF, UIP) can usually be achieved on the bases of the history , clinical finding  &amp; HRCT , But </a:t>
            </a:r>
            <a:r>
              <a:rPr lang="en-US" sz="2800" dirty="0" smtClean="0">
                <a:solidFill>
                  <a:srgbClr val="FF0000"/>
                </a:solidFill>
              </a:rPr>
              <a:t>if doubt </a:t>
            </a:r>
            <a:r>
              <a:rPr lang="en-US" sz="2800" dirty="0" smtClean="0"/>
              <a:t>exist  an open lung biopsy is indicated.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     (Patients with typical clinical features and HRCT appearances consistent with UIP do not require lung biopsy, particularly if other known causes of interstitial lung disease have been excluded).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 </a:t>
            </a:r>
            <a:r>
              <a:rPr lang="en-US" sz="3300" b="1" dirty="0" smtClean="0">
                <a:solidFill>
                  <a:srgbClr val="00B050"/>
                </a:solidFill>
              </a:rPr>
              <a:t>6- </a:t>
            </a:r>
            <a:r>
              <a:rPr lang="en-US" sz="3300" b="1" dirty="0" err="1" smtClean="0">
                <a:solidFill>
                  <a:srgbClr val="00B050"/>
                </a:solidFill>
              </a:rPr>
              <a:t>Bronchoalveolar</a:t>
            </a:r>
            <a:r>
              <a:rPr lang="en-US" sz="3300" b="1" dirty="0" smtClean="0">
                <a:solidFill>
                  <a:srgbClr val="00B050"/>
                </a:solidFill>
              </a:rPr>
              <a:t> </a:t>
            </a:r>
            <a:r>
              <a:rPr lang="en-US" sz="3300" b="1" dirty="0" err="1" smtClean="0">
                <a:solidFill>
                  <a:srgbClr val="00B050"/>
                </a:solidFill>
              </a:rPr>
              <a:t>lavage</a:t>
            </a:r>
            <a:r>
              <a:rPr lang="en-US" sz="33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:</a:t>
            </a:r>
            <a:r>
              <a:rPr lang="en-US" sz="2800" dirty="0" smtClean="0"/>
              <a:t> may shows an increased number of </a:t>
            </a:r>
            <a:r>
              <a:rPr lang="en-US" sz="2800" dirty="0" err="1" smtClean="0">
                <a:solidFill>
                  <a:srgbClr val="FF0000"/>
                </a:solidFill>
              </a:rPr>
              <a:t>neutrophils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Transbronchial</a:t>
            </a:r>
            <a:r>
              <a:rPr lang="en-US" sz="2800" dirty="0" smtClean="0"/>
              <a:t> biopsy &amp; </a:t>
            </a:r>
            <a:r>
              <a:rPr lang="en-US" sz="2800" dirty="0" err="1" smtClean="0"/>
              <a:t>Bronchoalveolar</a:t>
            </a:r>
            <a:r>
              <a:rPr lang="en-US" sz="2800" dirty="0" smtClean="0"/>
              <a:t> </a:t>
            </a:r>
            <a:r>
              <a:rPr lang="en-US" sz="2800" dirty="0" err="1" smtClean="0"/>
              <a:t>lavage</a:t>
            </a:r>
            <a:r>
              <a:rPr lang="en-US" sz="2800" dirty="0" smtClean="0"/>
              <a:t> may be used to exclude alternative diagnoses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Management of IPF 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6294438"/>
            <a:ext cx="8229600" cy="1325562"/>
          </a:xfrm>
        </p:spPr>
        <p:txBody>
          <a:bodyPr/>
          <a:lstStyle/>
          <a:p>
            <a:pPr eaLnBrk="1" hangingPunct="1"/>
            <a:endParaRPr lang="ar-IQ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 l="28751" t="42999" r="30000" b="1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 l="357" t="16000" r="67500" b="48000"/>
          <a:stretch>
            <a:fillRect/>
          </a:stretch>
        </p:blipFill>
        <p:spPr bwMode="auto">
          <a:xfrm>
            <a:off x="4572000" y="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258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/>
              <a:t> </a:t>
            </a:r>
            <a:r>
              <a:rPr lang="en-US" sz="5100" b="1" dirty="0" smtClean="0">
                <a:solidFill>
                  <a:srgbClr val="00B050"/>
                </a:solidFill>
              </a:rPr>
              <a:t>1- </a:t>
            </a:r>
            <a:r>
              <a:rPr lang="en-US" sz="5100" b="1" dirty="0" err="1" smtClean="0">
                <a:solidFill>
                  <a:srgbClr val="00B050"/>
                </a:solidFill>
              </a:rPr>
              <a:t>Immunosupressive</a:t>
            </a:r>
            <a:r>
              <a:rPr lang="en-US" sz="5100" b="1" dirty="0" smtClean="0">
                <a:solidFill>
                  <a:srgbClr val="00B050"/>
                </a:solidFill>
              </a:rPr>
              <a:t> therapy: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Corticosteroid </a:t>
            </a:r>
            <a:r>
              <a:rPr lang="en-US" b="1" dirty="0" smtClean="0"/>
              <a:t>:</a:t>
            </a:r>
            <a:r>
              <a:rPr lang="en-US" dirty="0" smtClean="0"/>
              <a:t>the response to steroid is usually poor, but a proportion of patients do respond in terms of symptoms(50%) &amp; lung function(25%).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tx2"/>
                </a:solidFill>
              </a:rPr>
              <a:t>Indications for using corticosteroid: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a- Highly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symptomatic </a:t>
            </a:r>
            <a:r>
              <a:rPr lang="en-US" dirty="0" smtClean="0"/>
              <a:t>patient.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b- Rapidly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progressive</a:t>
            </a:r>
            <a:r>
              <a:rPr lang="en-US" dirty="0" smtClean="0"/>
              <a:t> disease.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c- Patient who have a </a:t>
            </a:r>
            <a:r>
              <a:rPr lang="en-US" dirty="0" err="1" smtClean="0"/>
              <a:t>predominantely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ground glass appearance </a:t>
            </a:r>
            <a:r>
              <a:rPr lang="en-US" dirty="0" smtClean="0"/>
              <a:t>on HRCT.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d-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Fall of more than 15% in FVC </a:t>
            </a:r>
            <a:r>
              <a:rPr lang="en-US" dirty="0" smtClean="0"/>
              <a:t>(Forced Vital Capacity ) or gas transfer over  3 – 6 month period.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initial treatment is combined therapy with </a:t>
            </a:r>
            <a:r>
              <a:rPr lang="en-US" dirty="0" err="1" smtClean="0">
                <a:solidFill>
                  <a:srgbClr val="FF0000"/>
                </a:solidFill>
              </a:rPr>
              <a:t>Prednisolone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(0.5 mg/kg) combined with </a:t>
            </a:r>
            <a:r>
              <a:rPr lang="en-US" dirty="0" err="1" smtClean="0">
                <a:solidFill>
                  <a:srgbClr val="FF0000"/>
                </a:solidFill>
              </a:rPr>
              <a:t>azathioprine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(2-3 mg/kg).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Assessment of response to this treatment is by repeated </a:t>
            </a:r>
            <a:r>
              <a:rPr lang="en-US" dirty="0" err="1" smtClean="0"/>
              <a:t>measurment</a:t>
            </a:r>
            <a:r>
              <a:rPr lang="en-US" dirty="0" smtClean="0"/>
              <a:t> of lung volumes , gas transfer </a:t>
            </a:r>
            <a:r>
              <a:rPr lang="en-US" dirty="0" err="1" smtClean="0"/>
              <a:t>facror</a:t>
            </a:r>
            <a:r>
              <a:rPr lang="en-US" dirty="0" smtClean="0"/>
              <a:t> &amp; CXR.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Immunosuppressive therapy should be </a:t>
            </a:r>
            <a:r>
              <a:rPr lang="en-US" dirty="0" err="1" smtClean="0"/>
              <a:t>withdrown</a:t>
            </a:r>
            <a:r>
              <a:rPr lang="en-US" dirty="0" smtClean="0"/>
              <a:t> over a few weeks if  there is no response.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If there is objective evidence of improvement , the </a:t>
            </a:r>
            <a:r>
              <a:rPr lang="en-US" dirty="0" err="1" smtClean="0"/>
              <a:t>prednisolone</a:t>
            </a:r>
            <a:r>
              <a:rPr lang="en-US" dirty="0" smtClean="0"/>
              <a:t> dose can be reduced gradually to a maintenance dose of 10 – 12.5 mg / day.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411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 </a:t>
            </a:r>
            <a:r>
              <a:rPr lang="en-US" b="1" smtClean="0">
                <a:solidFill>
                  <a:srgbClr val="00B050"/>
                </a:solidFill>
              </a:rPr>
              <a:t>2-Lung transplantation :</a:t>
            </a:r>
            <a:r>
              <a:rPr lang="en-US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should be considered in young patients with advanced disease.</a:t>
            </a:r>
            <a:r>
              <a:rPr lang="en-US" altLang="zh-TW" sz="240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n-US" altLang="zh-TW" sz="240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400" b="1" smtClean="0">
                <a:solidFill>
                  <a:srgbClr val="00B050"/>
                </a:solidFill>
              </a:rPr>
              <a:t>3-  Others:</a:t>
            </a:r>
          </a:p>
          <a:p>
            <a:pPr eaLnBrk="1" hangingPunct="1">
              <a:buFont typeface="Arial" charset="0"/>
              <a:buNone/>
            </a:pPr>
            <a:r>
              <a:rPr lang="en-US" altLang="zh-TW" sz="2400" b="1" smtClean="0">
                <a:solidFill>
                  <a:srgbClr val="FF0000"/>
                </a:solidFill>
              </a:rPr>
              <a:t>Cyclophosphamide</a:t>
            </a:r>
            <a:r>
              <a:rPr lang="en-US" altLang="zh-TW" sz="2400" b="1" smtClean="0">
                <a:solidFill>
                  <a:srgbClr val="00B050"/>
                </a:solidFill>
              </a:rPr>
              <a:t> </a:t>
            </a:r>
            <a:r>
              <a:rPr lang="en-US" altLang="zh-TW" sz="2400" smtClean="0"/>
              <a:t>occasionally used. </a:t>
            </a:r>
          </a:p>
          <a:p>
            <a:pPr eaLnBrk="1" hangingPunct="1">
              <a:buFont typeface="Arial" charset="0"/>
              <a:buNone/>
            </a:pP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en-US" altLang="zh-TW" sz="2400" smtClean="0"/>
              <a:t> Antifibrotics such as </a:t>
            </a:r>
            <a:r>
              <a:rPr lang="en-US" altLang="zh-TW" sz="2400" b="1" smtClean="0">
                <a:solidFill>
                  <a:srgbClr val="FF0000"/>
                </a:solidFill>
              </a:rPr>
              <a:t>colchicine</a:t>
            </a:r>
            <a:r>
              <a:rPr lang="en-US" altLang="zh-TW" sz="2400" smtClean="0">
                <a:solidFill>
                  <a:srgbClr val="00B050"/>
                </a:solidFill>
              </a:rPr>
              <a:t> </a:t>
            </a:r>
            <a:r>
              <a:rPr lang="en-US" altLang="zh-TW" sz="2400" smtClean="0"/>
              <a:t>may be used. </a:t>
            </a:r>
          </a:p>
          <a:p>
            <a:pPr eaLnBrk="1" hangingPunct="1">
              <a:buFont typeface="Arial" charset="0"/>
              <a:buNone/>
            </a:pP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en-US" altLang="zh-TW" sz="2400" smtClean="0"/>
              <a:t> </a:t>
            </a:r>
            <a:r>
              <a:rPr lang="en-US" altLang="zh-TW" sz="2400" b="1" smtClean="0">
                <a:solidFill>
                  <a:srgbClr val="FF0000"/>
                </a:solidFill>
              </a:rPr>
              <a:t>Oxygen, rehabilitation, psychosocial </a:t>
            </a:r>
            <a:r>
              <a:rPr lang="en-US" altLang="zh-TW" sz="2400" smtClean="0"/>
              <a:t>aspects are helpful</a:t>
            </a:r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Prognosis of IPF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CFA has a </a:t>
            </a:r>
            <a:r>
              <a:rPr lang="en-US" sz="2400" dirty="0" smtClean="0">
                <a:solidFill>
                  <a:srgbClr val="FF0000"/>
                </a:solidFill>
              </a:rPr>
              <a:t>high mortality rate </a:t>
            </a:r>
            <a:r>
              <a:rPr lang="en-US" sz="2400" dirty="0" smtClean="0"/>
              <a:t>. The 5 year survival rate is less than 30 %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median survival time of patients with CFA is about </a:t>
            </a:r>
            <a:r>
              <a:rPr lang="en-US" sz="2400" dirty="0" smtClean="0">
                <a:solidFill>
                  <a:srgbClr val="FF0000"/>
                </a:solidFill>
              </a:rPr>
              <a:t>3.5 years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Most deaths occur in patients over the age of </a:t>
            </a:r>
            <a:r>
              <a:rPr lang="en-US" sz="2400" dirty="0" smtClean="0">
                <a:solidFill>
                  <a:srgbClr val="FF0000"/>
                </a:solidFill>
              </a:rPr>
              <a:t>55</a:t>
            </a:r>
            <a:r>
              <a:rPr lang="en-US" sz="2400" dirty="0" smtClean="0"/>
              <a:t> years with </a:t>
            </a:r>
            <a:r>
              <a:rPr lang="en-US" sz="2400" dirty="0" smtClean="0">
                <a:solidFill>
                  <a:srgbClr val="FF0000"/>
                </a:solidFill>
              </a:rPr>
              <a:t>male </a:t>
            </a:r>
            <a:r>
              <a:rPr lang="en-US" sz="2400" dirty="0" smtClean="0"/>
              <a:t>predominating.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 the majority of patients the disease is progressive , even in those who have responded to treatment.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High numbers of </a:t>
            </a:r>
            <a:r>
              <a:rPr lang="en-US" sz="2400" dirty="0" smtClean="0">
                <a:solidFill>
                  <a:srgbClr val="FF0000"/>
                </a:solidFill>
              </a:rPr>
              <a:t>fibroblastic foci on biopsy </a:t>
            </a:r>
            <a:r>
              <a:rPr lang="en-US" sz="2400" dirty="0" smtClean="0"/>
              <a:t>have been associated with a poor outcome.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47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</a:rPr>
              <a:t>Overview of </a:t>
            </a:r>
            <a:r>
              <a:rPr lang="en-US" sz="4000" b="1" dirty="0" smtClean="0">
                <a:solidFill>
                  <a:srgbClr val="00B0F0"/>
                </a:solidFill>
              </a:rPr>
              <a:t>interstitial lung diseases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510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interstitial lung diseases  (diffuse </a:t>
            </a:r>
            <a:r>
              <a:rPr lang="en-US" sz="2400" dirty="0" err="1" smtClean="0">
                <a:solidFill>
                  <a:schemeClr val="tx1"/>
                </a:solidFill>
              </a:rPr>
              <a:t>parenchymal</a:t>
            </a:r>
            <a:r>
              <a:rPr lang="en-US" sz="2400" dirty="0" smtClean="0">
                <a:solidFill>
                  <a:schemeClr val="tx1"/>
                </a:solidFill>
              </a:rPr>
              <a:t> lung diseases DPLDs) are a heterogeneous group of conditions caused by </a:t>
            </a:r>
            <a:r>
              <a:rPr lang="en-US" sz="2400" b="1" dirty="0" smtClean="0">
                <a:solidFill>
                  <a:srgbClr val="00B050"/>
                </a:solidFill>
              </a:rPr>
              <a:t>diffuse thickening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 of the alveolar walls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with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inflammatory cells and exudates (e.g. the acute respiratory distress syndrome-ARDS), </a:t>
            </a:r>
            <a:r>
              <a:rPr lang="en-US" sz="2400" dirty="0" err="1" smtClean="0">
                <a:solidFill>
                  <a:schemeClr val="tx1"/>
                </a:solidFill>
              </a:rPr>
              <a:t>granulomas</a:t>
            </a:r>
            <a:r>
              <a:rPr lang="en-US" sz="2400" dirty="0" smtClean="0">
                <a:solidFill>
                  <a:schemeClr val="tx1"/>
                </a:solidFill>
              </a:rPr>
              <a:t> (e.g. </a:t>
            </a:r>
            <a:r>
              <a:rPr lang="en-US" sz="2400" dirty="0" err="1" smtClean="0">
                <a:solidFill>
                  <a:schemeClr val="tx1"/>
                </a:solidFill>
              </a:rPr>
              <a:t>sarcoidosis</a:t>
            </a:r>
            <a:r>
              <a:rPr lang="en-US" sz="2400" dirty="0" smtClean="0">
                <a:solidFill>
                  <a:schemeClr val="tx1"/>
                </a:solidFill>
              </a:rPr>
              <a:t>), alveolar </a:t>
            </a:r>
            <a:r>
              <a:rPr lang="en-US" sz="2400" dirty="0" err="1" smtClean="0">
                <a:solidFill>
                  <a:schemeClr val="tx1"/>
                </a:solidFill>
              </a:rPr>
              <a:t>haemorrhage</a:t>
            </a:r>
            <a:r>
              <a:rPr lang="en-US" sz="2400" dirty="0" smtClean="0">
                <a:solidFill>
                  <a:schemeClr val="tx1"/>
                </a:solidFill>
              </a:rPr>
              <a:t> (e.g. </a:t>
            </a:r>
            <a:r>
              <a:rPr lang="en-US" sz="2400" dirty="0" err="1" smtClean="0">
                <a:solidFill>
                  <a:schemeClr val="tx1"/>
                </a:solidFill>
              </a:rPr>
              <a:t>Goodpasture's</a:t>
            </a:r>
            <a:r>
              <a:rPr lang="en-US" sz="2400" dirty="0" smtClean="0">
                <a:solidFill>
                  <a:schemeClr val="tx1"/>
                </a:solidFill>
              </a:rPr>
              <a:t> syndrome), and/or fibrosis (e.g. </a:t>
            </a:r>
            <a:r>
              <a:rPr lang="en-US" sz="2400" dirty="0" err="1" smtClean="0">
                <a:solidFill>
                  <a:schemeClr val="tx1"/>
                </a:solidFill>
              </a:rPr>
              <a:t>fibrosing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alveolitis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/>
              <a:t>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Lungs start to scar and the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interstitium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(tissue between the air sacs) and lungs become stiff 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Interstitial lung diseases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The interstitial lung diseases  (diffuse parenchymal lung diseases DPLDs) are a heterogeneous group of conditions caused by several different pathological processes , having  </a:t>
            </a:r>
            <a:r>
              <a:rPr lang="en-US" sz="2400" b="1" smtClean="0"/>
              <a:t>similar</a:t>
            </a:r>
            <a:r>
              <a:rPr lang="en-US" sz="2400" smtClean="0"/>
              <a:t> symptomes , signs , radiological changes &amp; pulmonary function tests.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>
                <a:solidFill>
                  <a:srgbClr val="7030A0"/>
                </a:solidFill>
              </a:rPr>
              <a:t>The pathological changes are :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      1- </a:t>
            </a:r>
            <a:r>
              <a:rPr lang="en-US" sz="2400" smtClean="0">
                <a:solidFill>
                  <a:srgbClr val="FF0000"/>
                </a:solidFill>
              </a:rPr>
              <a:t>Thickening of alveolar wall </a:t>
            </a:r>
            <a:r>
              <a:rPr lang="en-US" sz="2400" smtClean="0"/>
              <a:t>by oedema, cellular exudates or fibrosis.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      2- </a:t>
            </a:r>
            <a:r>
              <a:rPr lang="en-US" sz="2400" smtClean="0">
                <a:solidFill>
                  <a:srgbClr val="FF0000"/>
                </a:solidFill>
              </a:rPr>
              <a:t>Increased stiffness of the lungs</a:t>
            </a:r>
            <a:r>
              <a:rPr lang="en-US" sz="2400" smtClean="0"/>
              <a:t>( reduced compliance).causing exertional dyspnoea.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      3- </a:t>
            </a:r>
            <a:r>
              <a:rPr lang="en-US" sz="2400" smtClean="0">
                <a:solidFill>
                  <a:srgbClr val="FF0000"/>
                </a:solidFill>
              </a:rPr>
              <a:t>Maldistribution of ventilation &amp; perfusion,  &amp; gas transfer </a:t>
            </a:r>
            <a:r>
              <a:rPr lang="en-US" sz="2400" smtClean="0"/>
              <a:t>defect.causing hypoxemia particularly on exertion.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causes of interstitial lung diseases </a:t>
            </a:r>
            <a:endParaRPr lang="en-US" altLang="zh-TW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</a:rPr>
              <a:t>1- Collagen vascular diseases </a:t>
            </a:r>
          </a:p>
          <a:p>
            <a:pPr lvl="1" eaLnBrk="1" hangingPunct="1"/>
            <a:r>
              <a:rPr lang="en-US" altLang="zh-TW" smtClean="0"/>
              <a:t>Scleroderma</a:t>
            </a:r>
          </a:p>
          <a:p>
            <a:pPr lvl="1" eaLnBrk="1" hangingPunct="1"/>
            <a:r>
              <a:rPr lang="en-US" altLang="zh-TW" smtClean="0"/>
              <a:t>Polymyositis/dermatomyositis</a:t>
            </a:r>
          </a:p>
          <a:p>
            <a:pPr lvl="1" eaLnBrk="1" hangingPunct="1"/>
            <a:r>
              <a:rPr lang="en-US" altLang="zh-TW" smtClean="0"/>
              <a:t>Systemic lupus erythematosus</a:t>
            </a:r>
          </a:p>
          <a:p>
            <a:pPr lvl="1" eaLnBrk="1" hangingPunct="1"/>
            <a:r>
              <a:rPr lang="en-US" altLang="zh-TW" smtClean="0"/>
              <a:t>Rheumatoid arthritis</a:t>
            </a:r>
          </a:p>
          <a:p>
            <a:pPr lvl="1" eaLnBrk="1" hangingPunct="1"/>
            <a:r>
              <a:rPr lang="en-US" altLang="zh-TW" smtClean="0"/>
              <a:t>Ankylosing spondylitis.  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258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2253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2800" smtClean="0"/>
              <a:t> </a:t>
            </a:r>
            <a:r>
              <a:rPr lang="en-US" altLang="zh-TW" sz="2800" smtClean="0">
                <a:solidFill>
                  <a:srgbClr val="FF0000"/>
                </a:solidFill>
              </a:rPr>
              <a:t>2- Drugs induced </a:t>
            </a:r>
          </a:p>
          <a:p>
            <a:pPr lvl="1" eaLnBrk="1" hangingPunct="1"/>
            <a:r>
              <a:rPr lang="en-US" altLang="zh-TW" sz="2400" smtClean="0"/>
              <a:t>Nitrofurantoin</a:t>
            </a:r>
          </a:p>
          <a:p>
            <a:pPr lvl="1" eaLnBrk="1" hangingPunct="1"/>
            <a:r>
              <a:rPr lang="en-US" altLang="zh-TW" sz="2400" smtClean="0"/>
              <a:t>Amiodarone</a:t>
            </a:r>
          </a:p>
          <a:p>
            <a:pPr lvl="1" eaLnBrk="1" hangingPunct="1"/>
            <a:r>
              <a:rPr lang="en-US" altLang="zh-TW" sz="2400" smtClean="0"/>
              <a:t>Gold</a:t>
            </a:r>
          </a:p>
          <a:p>
            <a:pPr lvl="1" eaLnBrk="1" hangingPunct="1"/>
            <a:r>
              <a:rPr lang="en-US" altLang="zh-TW" sz="2400" smtClean="0"/>
              <a:t>Bleomycin</a:t>
            </a:r>
          </a:p>
          <a:p>
            <a:pPr lvl="1" eaLnBrk="1" hangingPunct="1"/>
            <a:r>
              <a:rPr lang="en-US" altLang="zh-TW" sz="2400" smtClean="0"/>
              <a:t>Cyclophosphamide</a:t>
            </a:r>
          </a:p>
          <a:p>
            <a:pPr lvl="1" eaLnBrk="1" hangingPunct="1"/>
            <a:r>
              <a:rPr lang="en-US" altLang="zh-TW" sz="2400" smtClean="0"/>
              <a:t>Methotrexate</a:t>
            </a:r>
          </a:p>
          <a:p>
            <a:pPr lvl="1" eaLnBrk="1" hangingPunct="1"/>
            <a:r>
              <a:rPr lang="en-US" altLang="zh-TW" sz="2400" smtClean="0"/>
              <a:t>Radiation.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258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mtClean="0"/>
              <a:t> </a:t>
            </a:r>
            <a:r>
              <a:rPr lang="en-US" altLang="zh-TW" smtClean="0">
                <a:solidFill>
                  <a:srgbClr val="FF0000"/>
                </a:solidFill>
              </a:rPr>
              <a:t>3- Primary or unclassified diseases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Sarcoidosis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Pulmonary histiocytosis 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Lymphangioleiomyomatosis (LAM)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Pulmonary vasculitis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Alveolar proteinosis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Eosinophilic pneumonia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Bronchiolitis obliterans organizing pneumonia (BOOP)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F:\Scanned Slides\FACLectures\FAC131103\FAC0102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F:\Scanned Slides\FACLectures\FAC131103\FAC0088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1659</Words>
  <Application>Microsoft Office PowerPoint</Application>
  <PresentationFormat>On-screen Show (4:3)</PresentationFormat>
  <Paragraphs>249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PMingLiU</vt:lpstr>
      <vt:lpstr>Wingdings</vt:lpstr>
      <vt:lpstr>Berlin Sans FB</vt:lpstr>
      <vt:lpstr>Stencil</vt:lpstr>
      <vt:lpstr>Tahoma</vt:lpstr>
      <vt:lpstr>Office Theme</vt:lpstr>
      <vt:lpstr>Office Theme</vt:lpstr>
      <vt:lpstr>Slide 1</vt:lpstr>
      <vt:lpstr>INTRODUCTION </vt:lpstr>
      <vt:lpstr>Restrictive Pulmonary Disease</vt:lpstr>
      <vt:lpstr>Slide 4</vt:lpstr>
      <vt:lpstr>Overview of interstitial lung diseases </vt:lpstr>
      <vt:lpstr>Interstitial lung diseases</vt:lpstr>
      <vt:lpstr>causes of interstitial lung diseases </vt:lpstr>
      <vt:lpstr>Slide 8</vt:lpstr>
      <vt:lpstr>Slide 9</vt:lpstr>
      <vt:lpstr>Slide 10</vt:lpstr>
      <vt:lpstr>Slide 11</vt:lpstr>
      <vt:lpstr>Slide 12</vt:lpstr>
      <vt:lpstr>Diagnosis of INTERSTITIAL LUNG DISEASES </vt:lpstr>
      <vt:lpstr>History  </vt:lpstr>
      <vt:lpstr>Slide 15</vt:lpstr>
      <vt:lpstr>Clinical features of interstitial lung diseases  </vt:lpstr>
      <vt:lpstr>Signs and Symptoms</vt:lpstr>
      <vt:lpstr>Investigations in interstitial lung diseases </vt:lpstr>
      <vt:lpstr>Slide 19</vt:lpstr>
      <vt:lpstr>Slide 20</vt:lpstr>
      <vt:lpstr>Pneumoconiosis</vt:lpstr>
      <vt:lpstr> Coal miner with progressive massive  fibrosis (unstained)</vt:lpstr>
      <vt:lpstr>IDIOPATHIC INTERSTITIAL PNEUMONIAS</vt:lpstr>
      <vt:lpstr>IDIOPATHIC PULMONARY FIBROSIS (IPF)</vt:lpstr>
      <vt:lpstr>Aetiology of IPF</vt:lpstr>
      <vt:lpstr>Slide 26</vt:lpstr>
      <vt:lpstr>Idiopathic interstitial pneumonias</vt:lpstr>
      <vt:lpstr>Clinical features of IPF </vt:lpstr>
      <vt:lpstr>Investigations of IPF </vt:lpstr>
      <vt:lpstr>                                </vt:lpstr>
      <vt:lpstr>Chest X-ray of IPF</vt:lpstr>
      <vt:lpstr>HRCT of IPF</vt:lpstr>
      <vt:lpstr>CT SCAN</vt:lpstr>
      <vt:lpstr>Honeycomb lung</vt:lpstr>
      <vt:lpstr>Honeycombing –  basal/subpleural </vt:lpstr>
      <vt:lpstr>Slide 36</vt:lpstr>
      <vt:lpstr>Slide 37</vt:lpstr>
      <vt:lpstr>Slide 38</vt:lpstr>
      <vt:lpstr>Management of IPF </vt:lpstr>
      <vt:lpstr>Slide 40</vt:lpstr>
      <vt:lpstr>Slide 41</vt:lpstr>
      <vt:lpstr>Prognosis of IPF  </vt:lpstr>
    </vt:vector>
  </TitlesOfParts>
  <Company>General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INTERSTITIAL AND INFILTRATIVE PULMONARY DISEASES DIFFUSE PARENCHYMAL LUNG DISEASE</dc:title>
  <dc:creator>Dr.kawe</dc:creator>
  <cp:lastModifiedBy>asia</cp:lastModifiedBy>
  <cp:revision>150</cp:revision>
  <dcterms:created xsi:type="dcterms:W3CDTF">2009-12-08T20:49:09Z</dcterms:created>
  <dcterms:modified xsi:type="dcterms:W3CDTF">2012-12-04T20:36:20Z</dcterms:modified>
</cp:coreProperties>
</file>