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68"/>
  </p:notesMasterIdLst>
  <p:sldIdLst>
    <p:sldId id="310" r:id="rId2"/>
    <p:sldId id="314" r:id="rId3"/>
    <p:sldId id="309" r:id="rId4"/>
    <p:sldId id="408" r:id="rId5"/>
    <p:sldId id="381" r:id="rId6"/>
    <p:sldId id="400" r:id="rId7"/>
    <p:sldId id="399" r:id="rId8"/>
    <p:sldId id="382" r:id="rId9"/>
    <p:sldId id="395" r:id="rId10"/>
    <p:sldId id="397" r:id="rId11"/>
    <p:sldId id="390" r:id="rId12"/>
    <p:sldId id="384" r:id="rId13"/>
    <p:sldId id="386" r:id="rId14"/>
    <p:sldId id="410" r:id="rId15"/>
    <p:sldId id="388" r:id="rId16"/>
    <p:sldId id="393" r:id="rId17"/>
    <p:sldId id="279" r:id="rId18"/>
    <p:sldId id="402" r:id="rId19"/>
    <p:sldId id="406" r:id="rId20"/>
    <p:sldId id="266" r:id="rId21"/>
    <p:sldId id="291" r:id="rId22"/>
    <p:sldId id="324" r:id="rId23"/>
    <p:sldId id="404" r:id="rId24"/>
    <p:sldId id="292" r:id="rId25"/>
    <p:sldId id="297" r:id="rId26"/>
    <p:sldId id="267" r:id="rId27"/>
    <p:sldId id="268" r:id="rId28"/>
    <p:sldId id="318" r:id="rId29"/>
    <p:sldId id="270" r:id="rId30"/>
    <p:sldId id="271" r:id="rId31"/>
    <p:sldId id="319" r:id="rId32"/>
    <p:sldId id="376" r:id="rId33"/>
    <p:sldId id="374" r:id="rId34"/>
    <p:sldId id="336" r:id="rId35"/>
    <p:sldId id="338" r:id="rId36"/>
    <p:sldId id="378" r:id="rId37"/>
    <p:sldId id="342" r:id="rId38"/>
    <p:sldId id="344" r:id="rId39"/>
    <p:sldId id="346" r:id="rId40"/>
    <p:sldId id="379" r:id="rId41"/>
    <p:sldId id="348" r:id="rId42"/>
    <p:sldId id="418" r:id="rId43"/>
    <p:sldId id="419" r:id="rId44"/>
    <p:sldId id="420" r:id="rId45"/>
    <p:sldId id="421" r:id="rId46"/>
    <p:sldId id="422" r:id="rId47"/>
    <p:sldId id="423" r:id="rId48"/>
    <p:sldId id="424" r:id="rId49"/>
    <p:sldId id="430" r:id="rId50"/>
    <p:sldId id="431" r:id="rId51"/>
    <p:sldId id="432" r:id="rId52"/>
    <p:sldId id="433" r:id="rId53"/>
    <p:sldId id="466" r:id="rId54"/>
    <p:sldId id="467" r:id="rId55"/>
    <p:sldId id="468" r:id="rId56"/>
    <p:sldId id="469" r:id="rId57"/>
    <p:sldId id="470" r:id="rId58"/>
    <p:sldId id="472" r:id="rId59"/>
    <p:sldId id="434" r:id="rId60"/>
    <p:sldId id="439" r:id="rId61"/>
    <p:sldId id="440" r:id="rId62"/>
    <p:sldId id="441" r:id="rId63"/>
    <p:sldId id="442" r:id="rId64"/>
    <p:sldId id="447" r:id="rId65"/>
    <p:sldId id="448" r:id="rId66"/>
    <p:sldId id="449" r:id="rId67"/>
  </p:sldIdLst>
  <p:sldSz cx="9144000" cy="6858000" type="screen4x3"/>
  <p:notesSz cx="6858000" cy="9144000"/>
  <p:defaultTextStyle>
    <a:defPPr>
      <a:defRPr lang="en-US"/>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r" defTabSz="914400" rtl="1" eaLnBrk="1" latinLnBrk="0" hangingPunct="1">
      <a:defRPr kern="1200">
        <a:solidFill>
          <a:schemeClr val="tx1"/>
        </a:solidFill>
        <a:latin typeface="Arial" charset="0"/>
        <a:ea typeface="+mn-ea"/>
        <a:cs typeface="Arial" charset="0"/>
      </a:defRPr>
    </a:lvl6pPr>
    <a:lvl7pPr marL="2743200" algn="r" defTabSz="914400" rtl="1" eaLnBrk="1" latinLnBrk="0" hangingPunct="1">
      <a:defRPr kern="1200">
        <a:solidFill>
          <a:schemeClr val="tx1"/>
        </a:solidFill>
        <a:latin typeface="Arial" charset="0"/>
        <a:ea typeface="+mn-ea"/>
        <a:cs typeface="Arial" charset="0"/>
      </a:defRPr>
    </a:lvl7pPr>
    <a:lvl8pPr marL="3200400" algn="r" defTabSz="914400" rtl="1" eaLnBrk="1" latinLnBrk="0" hangingPunct="1">
      <a:defRPr kern="1200">
        <a:solidFill>
          <a:schemeClr val="tx1"/>
        </a:solidFill>
        <a:latin typeface="Arial" charset="0"/>
        <a:ea typeface="+mn-ea"/>
        <a:cs typeface="Arial" charset="0"/>
      </a:defRPr>
    </a:lvl8pPr>
    <a:lvl9pPr marL="3657600" algn="r" defTabSz="914400" rtl="1"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28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rtl="0"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rtl="0" fontAlgn="auto">
              <a:spcBef>
                <a:spcPts val="0"/>
              </a:spcBef>
              <a:spcAft>
                <a:spcPts val="0"/>
              </a:spcAft>
              <a:defRPr sz="1200">
                <a:latin typeface="+mn-lt"/>
                <a:cs typeface="+mn-cs"/>
              </a:defRPr>
            </a:lvl1pPr>
          </a:lstStyle>
          <a:p>
            <a:pPr>
              <a:defRPr/>
            </a:pPr>
            <a:fld id="{75FC6485-FD68-4D99-8F82-DB192EB669EA}" type="datetimeFigureOut">
              <a:rPr lang="en-US"/>
              <a:pPr>
                <a:defRPr/>
              </a:pPr>
              <a:t>11/18/2012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rtl="0"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rtl="0">
              <a:defRPr sz="1200">
                <a:latin typeface="Calibri" pitchFamily="34" charset="0"/>
              </a:defRPr>
            </a:lvl1pPr>
          </a:lstStyle>
          <a:p>
            <a:pPr>
              <a:defRPr/>
            </a:pPr>
            <a:fld id="{7DB3FE09-D1A8-448C-84AE-513D49FC311C}" type="slidenum">
              <a:rPr lang="ar-SA"/>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5" name="Rectangle 7"/>
          <p:cNvSpPr>
            <a:spLocks noGrp="1" noChangeArrowheads="1"/>
          </p:cNvSpPr>
          <p:nvPr>
            <p:ph type="sldNum" sz="quarter" idx="5"/>
          </p:nvPr>
        </p:nvSpPr>
        <p:spPr bwMode="auto">
          <a:noFill/>
          <a:ln>
            <a:miter lim="800000"/>
            <a:headEnd/>
            <a:tailEnd/>
          </a:ln>
        </p:spPr>
        <p:txBody>
          <a:bodyPr/>
          <a:lstStyle/>
          <a:p>
            <a:fld id="{65B4E91A-66BE-4EEF-8170-B2EFC19C36A5}" type="slidenum">
              <a:rPr lang="ar-SA" smtClean="0"/>
              <a:pPr/>
              <a:t>15</a:t>
            </a:fld>
            <a:endParaRPr lang="en-GB" smtClean="0"/>
          </a:p>
        </p:txBody>
      </p:sp>
      <p:sp>
        <p:nvSpPr>
          <p:cNvPr id="164866" name="Rectangle 2"/>
          <p:cNvSpPr>
            <a:spLocks noGrp="1" noRot="1" noChangeAspect="1" noChangeArrowheads="1" noTextEdit="1"/>
          </p:cNvSpPr>
          <p:nvPr>
            <p:ph type="sldImg"/>
          </p:nvPr>
        </p:nvSpPr>
        <p:spPr bwMode="auto">
          <a:xfrm>
            <a:off x="1128713" y="701675"/>
            <a:ext cx="4586287" cy="3440113"/>
          </a:xfrm>
          <a:noFill/>
          <a:ln>
            <a:solidFill>
              <a:srgbClr val="000000"/>
            </a:solidFill>
            <a:miter lim="800000"/>
            <a:headEnd/>
            <a:tailEnd/>
          </a:ln>
        </p:spPr>
      </p:sp>
      <p:sp>
        <p:nvSpPr>
          <p:cNvPr id="164867" name="Rectangle 3"/>
          <p:cNvSpPr>
            <a:spLocks noGrp="1" noChangeArrowheads="1"/>
          </p:cNvSpPr>
          <p:nvPr>
            <p:ph type="body" idx="1"/>
          </p:nvPr>
        </p:nvSpPr>
        <p:spPr bwMode="auto">
          <a:xfrm>
            <a:off x="922338" y="4351338"/>
            <a:ext cx="4997450" cy="4141787"/>
          </a:xfrm>
          <a:noFill/>
        </p:spPr>
        <p:txBody>
          <a:bodyPr wrap="square" numCol="1" anchor="t" anchorCtr="0" compatLnSpc="1">
            <a:prstTxWarp prst="textNoShape">
              <a:avLst/>
            </a:prstTxWarp>
          </a:bodyPr>
          <a:lstStyle/>
          <a:p>
            <a:pPr eaLnBrk="1" hangingPunct="1">
              <a:spcBef>
                <a:spcPct val="0"/>
              </a:spcBef>
            </a:pPr>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7" name="Slide Image Placeholder 1"/>
          <p:cNvSpPr>
            <a:spLocks noGrp="1" noRot="1" noChangeAspect="1"/>
          </p:cNvSpPr>
          <p:nvPr>
            <p:ph type="sldImg"/>
          </p:nvPr>
        </p:nvSpPr>
        <p:spPr bwMode="auto">
          <a:noFill/>
          <a:ln>
            <a:solidFill>
              <a:srgbClr val="000000"/>
            </a:solidFill>
            <a:miter lim="800000"/>
            <a:headEnd/>
            <a:tailEnd/>
          </a:ln>
        </p:spPr>
      </p:sp>
      <p:sp>
        <p:nvSpPr>
          <p:cNvPr id="1781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IQ" smtClean="0"/>
          </a:p>
        </p:txBody>
      </p:sp>
      <p:sp>
        <p:nvSpPr>
          <p:cNvPr id="178179" name="Slide Number Placeholder 3"/>
          <p:cNvSpPr>
            <a:spLocks noGrp="1"/>
          </p:cNvSpPr>
          <p:nvPr>
            <p:ph type="sldNum" sz="quarter" idx="5"/>
          </p:nvPr>
        </p:nvSpPr>
        <p:spPr bwMode="auto">
          <a:noFill/>
          <a:ln>
            <a:miter lim="800000"/>
            <a:headEnd/>
            <a:tailEnd/>
          </a:ln>
        </p:spPr>
        <p:txBody>
          <a:bodyPr/>
          <a:lstStyle/>
          <a:p>
            <a:fld id="{1AB6BE76-2195-42E4-B704-28F1CE12A241}" type="slidenum">
              <a:rPr lang="ar-SA" smtClean="0"/>
              <a:pPr/>
              <a:t>26</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A971366-E6B1-4A3F-B634-DD70850566DD}" type="datetimeFigureOut">
              <a:rPr lang="en-US"/>
              <a:pPr>
                <a:defRPr/>
              </a:pPr>
              <a:t>11/18/2012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D64CE82-BA54-4A05-B922-7F73769ECFF8}" type="slidenum">
              <a:rPr lang="ar-SA"/>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179B33C-BFE7-4D78-9E78-87BDACD3E365}" type="datetimeFigureOut">
              <a:rPr lang="en-US"/>
              <a:pPr>
                <a:defRPr/>
              </a:pPr>
              <a:t>11/18/2012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8711AE0-0568-4A5B-8E54-83897A91671E}"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9D215EA-1538-44B4-A617-2D300E4DEB45}" type="datetimeFigureOut">
              <a:rPr lang="en-US"/>
              <a:pPr>
                <a:defRPr/>
              </a:pPr>
              <a:t>11/18/2012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C1B9BBA-6041-4EEB-9EBA-7D6A0BF707E0}" type="slidenum">
              <a:rPr lang="ar-SA"/>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370013" y="301625"/>
            <a:ext cx="7313612"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370013" y="1827213"/>
            <a:ext cx="3579812"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102225" y="1827213"/>
            <a:ext cx="3581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5102225" y="3960813"/>
            <a:ext cx="3581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8400"/>
            <a:ext cx="2133600" cy="457200"/>
          </a:xfrm>
        </p:spPr>
        <p:txBody>
          <a:bodyPr/>
          <a:lstStyle>
            <a:lvl1pPr>
              <a:defRPr/>
            </a:lvl1pPr>
          </a:lstStyle>
          <a:p>
            <a:pPr>
              <a:defRPr/>
            </a:pPr>
            <a:endParaRPr lang="en-GB"/>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pPr>
              <a:defRPr/>
            </a:pPr>
            <a:endParaRPr lang="en-GB"/>
          </a:p>
        </p:txBody>
      </p:sp>
      <p:sp>
        <p:nvSpPr>
          <p:cNvPr id="8" name="Slide Number Placeholder 7"/>
          <p:cNvSpPr>
            <a:spLocks noGrp="1"/>
          </p:cNvSpPr>
          <p:nvPr>
            <p:ph type="sldNum" sz="quarter" idx="12"/>
          </p:nvPr>
        </p:nvSpPr>
        <p:spPr>
          <a:xfrm>
            <a:off x="6553200" y="6248400"/>
            <a:ext cx="2133600" cy="457200"/>
          </a:xfrm>
        </p:spPr>
        <p:txBody>
          <a:bodyPr/>
          <a:lstStyle>
            <a:lvl1pPr>
              <a:defRPr/>
            </a:lvl1pPr>
          </a:lstStyle>
          <a:p>
            <a:pPr>
              <a:defRPr/>
            </a:pPr>
            <a:fld id="{B12FB8DF-EEDA-467B-9F37-C3BA50DA1F2D}" type="slidenum">
              <a:rPr lang="ar-SA"/>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704CE5F-B032-4C2F-BD46-4C507394583B}" type="datetimeFigureOut">
              <a:rPr lang="en-US"/>
              <a:pPr>
                <a:defRPr/>
              </a:pPr>
              <a:t>11/18/2012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58C14BE-93EF-4620-B1A6-E68541963659}"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5D5DF76-4A25-4D63-9E22-93DFD6C65FEC}" type="datetimeFigureOut">
              <a:rPr lang="en-US"/>
              <a:pPr>
                <a:defRPr/>
              </a:pPr>
              <a:t>11/18/2012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57367CE-746C-49C6-A71B-674D6071DCA5}" type="slidenum">
              <a:rPr lang="ar-SA"/>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9DFF16C-3999-44C6-9A71-C6BFD3ED8BAF}" type="datetimeFigureOut">
              <a:rPr lang="en-US"/>
              <a:pPr>
                <a:defRPr/>
              </a:pPr>
              <a:t>11/18/2012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A96A99A-A31D-4384-90D6-426E2CE48BA8}"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62B696F-EBF5-4620-B508-000C6BE4AE6A}" type="datetimeFigureOut">
              <a:rPr lang="en-US"/>
              <a:pPr>
                <a:defRPr/>
              </a:pPr>
              <a:t>11/18/2012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78EDCA5-B19E-4AE3-BB3E-E6BF077DF544}"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D6A21B8-2CB7-4337-9940-0B427BC3CD6A}" type="datetimeFigureOut">
              <a:rPr lang="en-US"/>
              <a:pPr>
                <a:defRPr/>
              </a:pPr>
              <a:t>11/18/2012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E675DCF-2A04-4CBC-BCEF-FB337BFFA2F4}"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518D066-0A23-4DE2-B6F4-C2E20B9BFCB2}" type="datetimeFigureOut">
              <a:rPr lang="en-US"/>
              <a:pPr>
                <a:defRPr/>
              </a:pPr>
              <a:t>11/18/2012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56955BC-3F20-4B0C-A7A9-F0D909148638}"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8B0E52A-033D-44B3-8865-38127EF47624}" type="datetimeFigureOut">
              <a:rPr lang="en-US"/>
              <a:pPr>
                <a:defRPr/>
              </a:pPr>
              <a:t>11/18/2012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725EA9A-B4C9-4D3A-8469-082CF348A307}"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787A301-6B2C-4399-9971-4E3115C2EFF4}" type="datetimeFigureOut">
              <a:rPr lang="en-US"/>
              <a:pPr>
                <a:defRPr/>
              </a:pPr>
              <a:t>11/18/2012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457A1C0-D492-487C-BF79-6F9970498D9B}"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rtl="0" fontAlgn="auto">
              <a:spcBef>
                <a:spcPts val="0"/>
              </a:spcBef>
              <a:spcAft>
                <a:spcPts val="0"/>
              </a:spcAft>
              <a:defRPr sz="1200">
                <a:solidFill>
                  <a:schemeClr val="tx1">
                    <a:tint val="75000"/>
                  </a:schemeClr>
                </a:solidFill>
                <a:latin typeface="+mn-lt"/>
                <a:cs typeface="+mn-cs"/>
              </a:defRPr>
            </a:lvl1pPr>
          </a:lstStyle>
          <a:p>
            <a:pPr>
              <a:defRPr/>
            </a:pPr>
            <a:fld id="{6D4B6976-1D72-4579-9584-D0663F2731A7}" type="datetimeFigureOut">
              <a:rPr lang="en-US"/>
              <a:pPr>
                <a:defRPr/>
              </a:pPr>
              <a:t>11/18/2012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rtl="0"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rtl="0">
              <a:defRPr sz="1200">
                <a:solidFill>
                  <a:srgbClr val="898989"/>
                </a:solidFill>
                <a:latin typeface="Calibri" pitchFamily="34" charset="0"/>
              </a:defRPr>
            </a:lvl1pPr>
          </a:lstStyle>
          <a:p>
            <a:pPr>
              <a:defRPr/>
            </a:pPr>
            <a:fld id="{081CCD0F-1DF4-4281-B234-B2BE7E79FB9C}"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 id="214748376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click.infospace.com/ClickHandler.ashx?du=http://copddysphagia.wikispaces.com/file/view/smoking-cigarette_18.jpg/170082755/smoking-cigarette_18.jpg&amp;ru=http://copddysphagia.wikispaces.com/file/view/smoking-cigarette_18.jpg/170082755/smoking-cigarette_18.jpg&amp;ld=20121107&amp;ap=12&amp;app=1&amp;c=babylon2.hp.row&amp;s=babylon2&amp;coi=372380&amp;cop=main-title&amp;euip=188.72.24.245&amp;npp=12&amp;p=0&amp;pp=0&amp;pvaid=e29f8484a3d74ba2a790b9b905695fe6&amp;ep=12&amp;mid=9&amp;hash=3962AA8CD67DE2538D5BF1590DAF9D03"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12.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4.v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click.infospace.com/ClickHandler.ashx?du=http://www.medflux.com/gallery/data/media/3/COPD.png&amp;ru=http://www.medflux.com/gallery/data/media/3/COPD.png&amp;ld=20121107&amp;ap=5&amp;app=1&amp;c=babylon2.hp.row&amp;s=babylon2&amp;coi=372380&amp;cop=main-title&amp;euip=188.72.24.245&amp;npp=5&amp;p=0&amp;pp=0&amp;pvaid=33cf2aa911dd4f718391900f49203228&amp;ep=5&amp;mid=9&amp;hash=26CF83B99BA014D2212344FE926F30C7" TargetMode="Externa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jpeg"/><Relationship Id="rId4" Type="http://schemas.openxmlformats.org/officeDocument/2006/relationships/image" Target="../media/image4.jpe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334963"/>
          </a:xfrm>
        </p:spPr>
        <p:txBody>
          <a:bodyPr rtlCol="0">
            <a:normAutofit fontScale="90000"/>
          </a:bodyPr>
          <a:lstStyle/>
          <a:p>
            <a:pPr eaLnBrk="1" fontAlgn="auto" hangingPunct="1">
              <a:spcAft>
                <a:spcPts val="0"/>
              </a:spcAft>
              <a:defRPr/>
            </a:pPr>
            <a:endParaRPr lang="en-US" dirty="0"/>
          </a:p>
        </p:txBody>
      </p:sp>
      <p:sp>
        <p:nvSpPr>
          <p:cNvPr id="15362" name="Content Placeholder 2"/>
          <p:cNvSpPr>
            <a:spLocks noGrp="1"/>
          </p:cNvSpPr>
          <p:nvPr>
            <p:ph idx="1"/>
          </p:nvPr>
        </p:nvSpPr>
        <p:spPr>
          <a:xfrm>
            <a:off x="0" y="1600200"/>
            <a:ext cx="9144000" cy="4525963"/>
          </a:xfrm>
        </p:spPr>
        <p:txBody>
          <a:bodyPr/>
          <a:lstStyle/>
          <a:p>
            <a:pPr eaLnBrk="1" hangingPunct="1">
              <a:buFont typeface="Arial" charset="0"/>
              <a:buNone/>
            </a:pPr>
            <a:r>
              <a:rPr lang="en-US" sz="3600" b="1" smtClean="0"/>
              <a:t>        Chronic Obstructive Lung Disease        </a:t>
            </a:r>
          </a:p>
          <a:p>
            <a:pPr eaLnBrk="1" hangingPunct="1">
              <a:buFont typeface="Arial" charset="0"/>
              <a:buNone/>
            </a:pPr>
            <a:r>
              <a:rPr lang="en-US" sz="3600" b="1" smtClean="0"/>
              <a:t>                                 (COPD ) </a:t>
            </a:r>
          </a:p>
          <a:p>
            <a:pPr eaLnBrk="1" hangingPunct="1">
              <a:buFont typeface="Arial" charset="0"/>
              <a:buNone/>
            </a:pPr>
            <a:endParaRPr lang="en-US" sz="3600" b="1" smtClean="0"/>
          </a:p>
          <a:p>
            <a:pPr eaLnBrk="1" hangingPunct="1">
              <a:buFont typeface="Arial" charset="0"/>
              <a:buNone/>
            </a:pPr>
            <a:endParaRPr lang="en-US" sz="3600" b="1" smtClean="0"/>
          </a:p>
          <a:p>
            <a:pPr eaLnBrk="1" hangingPunct="1">
              <a:buFont typeface="Arial" charset="0"/>
              <a:buNone/>
            </a:pPr>
            <a:r>
              <a:rPr lang="en-US" smtClean="0"/>
              <a:t>            </a:t>
            </a:r>
            <a:r>
              <a:rPr lang="en-US" smtClean="0">
                <a:solidFill>
                  <a:srgbClr val="FF0000"/>
                </a:solidFill>
              </a:rPr>
              <a:t>Chronic Bronchitis &amp; Emphysema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8721" name="Picture 3" descr="http://yalenewhavenhealth.org/hwdb/images/hwstd/medical/pulmonol/nr551556.jpg"/>
          <p:cNvPicPr>
            <a:picLocks noChangeAspect="1" noChangeArrowheads="1"/>
          </p:cNvPicPr>
          <p:nvPr/>
        </p:nvPicPr>
        <p:blipFill>
          <a:blip r:embed="rId2"/>
          <a:srcRect/>
          <a:stretch>
            <a:fillRect/>
          </a:stretch>
        </p:blipFill>
        <p:spPr bwMode="auto">
          <a:xfrm>
            <a:off x="1981200" y="609600"/>
            <a:ext cx="5257800" cy="3429000"/>
          </a:xfrm>
          <a:prstGeom prst="rect">
            <a:avLst/>
          </a:prstGeom>
          <a:noFill/>
          <a:ln w="9525">
            <a:noFill/>
            <a:miter lim="800000"/>
            <a:headEnd/>
            <a:tailEnd/>
          </a:ln>
        </p:spPr>
      </p:pic>
      <p:pic>
        <p:nvPicPr>
          <p:cNvPr id="158722" name="Picture 5" descr="http://www.moondragon.org/images/emphysema.jpg"/>
          <p:cNvPicPr>
            <a:picLocks noChangeAspect="1" noChangeArrowheads="1"/>
          </p:cNvPicPr>
          <p:nvPr/>
        </p:nvPicPr>
        <p:blipFill>
          <a:blip r:embed="rId3"/>
          <a:srcRect/>
          <a:stretch>
            <a:fillRect/>
          </a:stretch>
        </p:blipFill>
        <p:spPr bwMode="auto">
          <a:xfrm>
            <a:off x="2743200" y="3962400"/>
            <a:ext cx="3429000" cy="2743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3"/>
          </a:xfrm>
        </p:spPr>
        <p:txBody>
          <a:bodyPr rtlCol="0">
            <a:normAutofit fontScale="90000"/>
          </a:bodyPr>
          <a:lstStyle/>
          <a:p>
            <a:pPr eaLnBrk="1" fontAlgn="auto" hangingPunct="1">
              <a:spcAft>
                <a:spcPts val="0"/>
              </a:spcAft>
              <a:defRPr/>
            </a:pPr>
            <a:endParaRPr lang="en-US" dirty="0"/>
          </a:p>
        </p:txBody>
      </p:sp>
      <p:sp>
        <p:nvSpPr>
          <p:cNvPr id="159746" name="Content Placeholder 2"/>
          <p:cNvSpPr>
            <a:spLocks noGrp="1"/>
          </p:cNvSpPr>
          <p:nvPr>
            <p:ph idx="1"/>
          </p:nvPr>
        </p:nvSpPr>
        <p:spPr>
          <a:xfrm>
            <a:off x="228600" y="1600200"/>
            <a:ext cx="8458200" cy="4525963"/>
          </a:xfrm>
        </p:spPr>
        <p:txBody>
          <a:bodyPr/>
          <a:lstStyle/>
          <a:p>
            <a:pPr eaLnBrk="1" hangingPunct="1">
              <a:buFont typeface="Arial" charset="0"/>
              <a:buNone/>
            </a:pPr>
            <a:r>
              <a:rPr lang="en-US" sz="2800" smtClean="0"/>
              <a:t>Although pure form of Chronic bronchitis &amp; Emphysema do exist, there is cosiderable overlap in the vast majority of patients.</a:t>
            </a:r>
          </a:p>
          <a:p>
            <a:pPr eaLnBrk="1" hangingPunct="1">
              <a:buFont typeface="Arial" charset="0"/>
              <a:buNone/>
            </a:pPr>
            <a:endParaRPr lang="en-US" sz="2800" smtClean="0"/>
          </a:p>
          <a:p>
            <a:pPr eaLnBrk="1" hangingPunct="1">
              <a:buFont typeface="Arial" charset="0"/>
              <a:buNone/>
            </a:pPr>
            <a:r>
              <a:rPr lang="en-US" sz="2800" smtClean="0"/>
              <a:t>( COPD predominantely Chronic bronchitis   or</a:t>
            </a:r>
          </a:p>
          <a:p>
            <a:pPr eaLnBrk="1" hangingPunct="1"/>
            <a:r>
              <a:rPr lang="en-US" sz="2800" smtClean="0"/>
              <a:t> COPD predominantely Emphysema ). </a:t>
            </a:r>
          </a:p>
          <a:p>
            <a:pPr eaLnBrk="1" hangingPunct="1"/>
            <a:endParaRPr lang="en-US" sz="2800" smtClean="0"/>
          </a:p>
          <a:p>
            <a:pPr eaLnBrk="1" hangingPunct="1"/>
            <a:r>
              <a:rPr lang="en-US" sz="2800" smtClean="0"/>
              <a:t>In practice, these phenotypes often overlap.</a:t>
            </a:r>
          </a:p>
          <a:p>
            <a:pPr eaLnBrk="1" hangingPunct="1"/>
            <a:endParaRPr lang="en-US" sz="2800" smtClean="0"/>
          </a:p>
          <a:p>
            <a:pPr eaLnBrk="1" hangingPunct="1">
              <a:buFont typeface="Arial" charset="0"/>
              <a:buNone/>
            </a:pPr>
            <a:endParaRPr lang="en-US" sz="28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69" name="Title 1"/>
          <p:cNvSpPr>
            <a:spLocks noGrp="1"/>
          </p:cNvSpPr>
          <p:nvPr>
            <p:ph type="title"/>
          </p:nvPr>
        </p:nvSpPr>
        <p:spPr/>
        <p:txBody>
          <a:bodyPr/>
          <a:lstStyle/>
          <a:p>
            <a:pPr eaLnBrk="1" hangingPunct="1"/>
            <a:r>
              <a:rPr lang="en-US" smtClean="0">
                <a:solidFill>
                  <a:srgbClr val="00B050"/>
                </a:solidFill>
              </a:rPr>
              <a:t>Aetiology of COPD</a:t>
            </a:r>
          </a:p>
        </p:txBody>
      </p:sp>
      <p:sp>
        <p:nvSpPr>
          <p:cNvPr id="3" name="Content Placeholder 2"/>
          <p:cNvSpPr>
            <a:spLocks noGrp="1"/>
          </p:cNvSpPr>
          <p:nvPr>
            <p:ph idx="1"/>
          </p:nvPr>
        </p:nvSpPr>
        <p:spPr>
          <a:xfrm>
            <a:off x="228600" y="1219200"/>
            <a:ext cx="8763000" cy="5638800"/>
          </a:xfrm>
        </p:spPr>
        <p:txBody>
          <a:bodyPr rtlCol="0">
            <a:normAutofit fontScale="25000" lnSpcReduction="20000"/>
          </a:bodyPr>
          <a:lstStyle/>
          <a:p>
            <a:pPr eaLnBrk="1" fontAlgn="auto" hangingPunct="1">
              <a:spcAft>
                <a:spcPts val="0"/>
              </a:spcAft>
              <a:buFont typeface="Arial" pitchFamily="34" charset="0"/>
              <a:buChar char="•"/>
              <a:defRPr/>
            </a:pPr>
            <a:r>
              <a:rPr lang="en-US" sz="11200" b="1" dirty="0" smtClean="0"/>
              <a:t>RISK FACTORS FOR DEVELOPMENT OF COPD</a:t>
            </a:r>
          </a:p>
          <a:p>
            <a:pPr eaLnBrk="1" fontAlgn="auto" hangingPunct="1">
              <a:spcAft>
                <a:spcPts val="0"/>
              </a:spcAft>
              <a:buFont typeface="Arial" pitchFamily="34" charset="0"/>
              <a:buChar char="•"/>
              <a:defRPr/>
            </a:pPr>
            <a:r>
              <a:rPr lang="en-US" sz="11200" b="1" dirty="0" smtClean="0">
                <a:solidFill>
                  <a:srgbClr val="00B050"/>
                </a:solidFill>
              </a:rPr>
              <a:t> </a:t>
            </a:r>
            <a:r>
              <a:rPr lang="en-US" sz="12800" b="1" dirty="0" smtClean="0">
                <a:solidFill>
                  <a:srgbClr val="00B050"/>
                </a:solidFill>
              </a:rPr>
              <a:t>Exposures</a:t>
            </a:r>
          </a:p>
          <a:p>
            <a:pPr eaLnBrk="1" fontAlgn="auto" hangingPunct="1">
              <a:spcAft>
                <a:spcPts val="0"/>
              </a:spcAft>
              <a:buFont typeface="Arial" pitchFamily="34" charset="0"/>
              <a:buChar char="•"/>
              <a:defRPr/>
            </a:pPr>
            <a:r>
              <a:rPr lang="en-US" sz="7400" dirty="0" smtClean="0">
                <a:solidFill>
                  <a:srgbClr val="FF0000"/>
                </a:solidFill>
              </a:rPr>
              <a:t> Tobacco </a:t>
            </a:r>
            <a:r>
              <a:rPr lang="en-US" sz="7400" dirty="0" smtClean="0"/>
              <a:t>smoking.  </a:t>
            </a:r>
          </a:p>
          <a:p>
            <a:pPr eaLnBrk="1" fontAlgn="auto" hangingPunct="1">
              <a:spcAft>
                <a:spcPts val="0"/>
              </a:spcAft>
              <a:buFont typeface="Arial" pitchFamily="34" charset="0"/>
              <a:buChar char="•"/>
              <a:defRPr/>
            </a:pPr>
            <a:r>
              <a:rPr lang="en-US" sz="7400" dirty="0" smtClean="0">
                <a:solidFill>
                  <a:srgbClr val="FF0000"/>
                </a:solidFill>
              </a:rPr>
              <a:t>Occupation</a:t>
            </a:r>
            <a:r>
              <a:rPr lang="en-US" sz="7400" dirty="0" smtClean="0"/>
              <a:t>-coal miners . </a:t>
            </a:r>
          </a:p>
          <a:p>
            <a:pPr eaLnBrk="1" fontAlgn="auto" hangingPunct="1">
              <a:spcAft>
                <a:spcPts val="0"/>
              </a:spcAft>
              <a:buFont typeface="Arial" pitchFamily="34" charset="0"/>
              <a:buChar char="•"/>
              <a:defRPr/>
            </a:pPr>
            <a:r>
              <a:rPr lang="en-US" sz="7400" dirty="0" smtClean="0"/>
              <a:t>Outdoor and indoor air </a:t>
            </a:r>
            <a:r>
              <a:rPr lang="en-US" sz="7400" dirty="0" smtClean="0">
                <a:solidFill>
                  <a:srgbClr val="FF0000"/>
                </a:solidFill>
              </a:rPr>
              <a:t>pollution</a:t>
            </a:r>
            <a:r>
              <a:rPr lang="en-US" sz="7400" dirty="0" smtClean="0"/>
              <a:t>  </a:t>
            </a:r>
          </a:p>
          <a:p>
            <a:pPr eaLnBrk="1" fontAlgn="auto" hangingPunct="1">
              <a:spcAft>
                <a:spcPts val="0"/>
              </a:spcAft>
              <a:buFont typeface="Arial" pitchFamily="34" charset="0"/>
              <a:buChar char="•"/>
              <a:defRPr/>
            </a:pPr>
            <a:r>
              <a:rPr lang="en-US" sz="7400" dirty="0" smtClean="0">
                <a:solidFill>
                  <a:srgbClr val="FF0000"/>
                </a:solidFill>
              </a:rPr>
              <a:t>Low birth weight-may </a:t>
            </a:r>
            <a:r>
              <a:rPr lang="en-US" sz="7400" dirty="0" smtClean="0"/>
              <a:t>reduce maximally attained lung function in young adult life </a:t>
            </a:r>
          </a:p>
          <a:p>
            <a:pPr eaLnBrk="1" fontAlgn="auto" hangingPunct="1">
              <a:spcAft>
                <a:spcPts val="0"/>
              </a:spcAft>
              <a:buFont typeface="Arial" pitchFamily="34" charset="0"/>
              <a:buNone/>
              <a:defRPr/>
            </a:pPr>
            <a:endParaRPr lang="en-US" sz="7400" dirty="0" smtClean="0"/>
          </a:p>
          <a:p>
            <a:pPr eaLnBrk="1" fontAlgn="auto" hangingPunct="1">
              <a:spcAft>
                <a:spcPts val="0"/>
              </a:spcAft>
              <a:buFont typeface="Arial" pitchFamily="34" charset="0"/>
              <a:buChar char="•"/>
              <a:defRPr/>
            </a:pPr>
            <a:r>
              <a:rPr lang="en-US" sz="7400" dirty="0" smtClean="0">
                <a:solidFill>
                  <a:srgbClr val="FF0000"/>
                </a:solidFill>
              </a:rPr>
              <a:t>Lung growth-insults </a:t>
            </a:r>
            <a:r>
              <a:rPr lang="en-US" sz="7400" dirty="0" smtClean="0"/>
              <a:t>including </a:t>
            </a:r>
            <a:r>
              <a:rPr lang="en-US" sz="7400" b="1" dirty="0" smtClean="0"/>
              <a:t>childhood infections </a:t>
            </a:r>
            <a:r>
              <a:rPr lang="en-US" sz="7400" dirty="0" smtClean="0"/>
              <a:t>or </a:t>
            </a:r>
            <a:r>
              <a:rPr lang="en-US" sz="7400" b="1" dirty="0" smtClean="0"/>
              <a:t>maternal smoking </a:t>
            </a:r>
            <a:r>
              <a:rPr lang="en-US" sz="7400" dirty="0" smtClean="0"/>
              <a:t>may affect growth of lung during childhood, resulting in a lower maximally attained lung function in adult life </a:t>
            </a:r>
          </a:p>
          <a:p>
            <a:pPr eaLnBrk="1" fontAlgn="auto" hangingPunct="1">
              <a:spcAft>
                <a:spcPts val="0"/>
              </a:spcAft>
              <a:buFont typeface="Arial" pitchFamily="34" charset="0"/>
              <a:buChar char="•"/>
              <a:defRPr/>
            </a:pPr>
            <a:endParaRPr lang="en-US" sz="7400" dirty="0" smtClean="0"/>
          </a:p>
          <a:p>
            <a:pPr eaLnBrk="1" fontAlgn="auto" hangingPunct="1">
              <a:spcAft>
                <a:spcPts val="0"/>
              </a:spcAft>
              <a:buFont typeface="Arial" pitchFamily="34" charset="0"/>
              <a:buChar char="•"/>
              <a:defRPr/>
            </a:pPr>
            <a:r>
              <a:rPr lang="en-US" sz="7400" dirty="0" smtClean="0">
                <a:solidFill>
                  <a:srgbClr val="FF0000"/>
                </a:solidFill>
              </a:rPr>
              <a:t>Infections</a:t>
            </a:r>
            <a:r>
              <a:rPr lang="en-US" sz="7400" dirty="0" smtClean="0"/>
              <a:t>-recurrent infection may accelerate decline in FEV</a:t>
            </a:r>
            <a:r>
              <a:rPr lang="en-US" sz="7400" baseline="-25000" dirty="0" smtClean="0"/>
              <a:t>1</a:t>
            </a:r>
            <a:r>
              <a:rPr lang="en-US" sz="7400" dirty="0" smtClean="0"/>
              <a:t>. Persistence of </a:t>
            </a:r>
            <a:r>
              <a:rPr lang="en-US" sz="7400" b="1" dirty="0" smtClean="0"/>
              <a:t>adenovirus</a:t>
            </a:r>
            <a:r>
              <a:rPr lang="en-US" sz="7400" dirty="0" smtClean="0"/>
              <a:t> in lung tissue may alter local inflammatory response predisposing to lung damage. </a:t>
            </a:r>
            <a:r>
              <a:rPr lang="en-US" sz="7400" b="1" dirty="0" smtClean="0"/>
              <a:t>HIV</a:t>
            </a:r>
            <a:r>
              <a:rPr lang="en-US" sz="7400" dirty="0" smtClean="0"/>
              <a:t> infection associated with emphysema </a:t>
            </a:r>
          </a:p>
          <a:p>
            <a:pPr eaLnBrk="1" fontAlgn="auto" hangingPunct="1">
              <a:spcAft>
                <a:spcPts val="0"/>
              </a:spcAft>
              <a:buFont typeface="Arial" pitchFamily="34" charset="0"/>
              <a:buNone/>
              <a:defRPr/>
            </a:pPr>
            <a:r>
              <a:rPr lang="en-US" sz="14400" b="1" dirty="0" smtClean="0">
                <a:solidFill>
                  <a:srgbClr val="00B050"/>
                </a:solidFill>
              </a:rPr>
              <a:t>Host factors</a:t>
            </a:r>
          </a:p>
          <a:p>
            <a:pPr eaLnBrk="1" fontAlgn="auto" hangingPunct="1">
              <a:spcAft>
                <a:spcPts val="0"/>
              </a:spcAft>
              <a:buFont typeface="Arial" pitchFamily="34" charset="0"/>
              <a:buChar char="•"/>
              <a:defRPr/>
            </a:pPr>
            <a:r>
              <a:rPr lang="en-US" sz="7400" dirty="0" smtClean="0"/>
              <a:t> Genetic factors-</a:t>
            </a:r>
            <a:r>
              <a:rPr lang="en-US" sz="7400" dirty="0" smtClean="0">
                <a:solidFill>
                  <a:srgbClr val="C00000"/>
                </a:solidFill>
              </a:rPr>
              <a:t>α</a:t>
            </a:r>
            <a:r>
              <a:rPr lang="en-US" sz="7400" baseline="-25000" dirty="0" smtClean="0">
                <a:solidFill>
                  <a:srgbClr val="C00000"/>
                </a:solidFill>
              </a:rPr>
              <a:t>1</a:t>
            </a:r>
            <a:r>
              <a:rPr lang="en-US" sz="7400" dirty="0" smtClean="0">
                <a:solidFill>
                  <a:srgbClr val="C00000"/>
                </a:solidFill>
              </a:rPr>
              <a:t>-antiproteinase</a:t>
            </a:r>
            <a:r>
              <a:rPr lang="en-US" sz="7400" dirty="0" smtClean="0"/>
              <a:t> </a:t>
            </a:r>
            <a:r>
              <a:rPr lang="en-US" sz="7400" dirty="0" smtClean="0">
                <a:solidFill>
                  <a:srgbClr val="C00000"/>
                </a:solidFill>
              </a:rPr>
              <a:t>deficiency </a:t>
            </a:r>
          </a:p>
          <a:p>
            <a:pPr eaLnBrk="1" fontAlgn="auto" hangingPunct="1">
              <a:spcAft>
                <a:spcPts val="0"/>
              </a:spcAft>
              <a:buFont typeface="Arial" pitchFamily="34" charset="0"/>
              <a:buChar char="•"/>
              <a:defRPr/>
            </a:pPr>
            <a:r>
              <a:rPr lang="en-US" sz="7400" dirty="0" smtClean="0">
                <a:solidFill>
                  <a:srgbClr val="C00000"/>
                </a:solidFill>
              </a:rPr>
              <a:t>Airway hyper-reactivity </a:t>
            </a:r>
          </a:p>
          <a:p>
            <a:pPr eaLnBrk="1" fontAlgn="auto" hangingPunct="1">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3" name="Title 1"/>
          <p:cNvSpPr>
            <a:spLocks noGrp="1"/>
          </p:cNvSpPr>
          <p:nvPr>
            <p:ph type="title" idx="4294967295"/>
          </p:nvPr>
        </p:nvSpPr>
        <p:spPr>
          <a:xfrm>
            <a:off x="228600" y="304800"/>
            <a:ext cx="7924800" cy="1143000"/>
          </a:xfrm>
        </p:spPr>
        <p:txBody>
          <a:bodyPr/>
          <a:lstStyle/>
          <a:p>
            <a:pPr eaLnBrk="1" hangingPunct="1"/>
            <a:r>
              <a:rPr lang="en-US" smtClean="0"/>
              <a:t>   Aetiology of COPD </a:t>
            </a:r>
          </a:p>
        </p:txBody>
      </p:sp>
      <p:sp>
        <p:nvSpPr>
          <p:cNvPr id="3" name="Content Placeholder 2"/>
          <p:cNvSpPr>
            <a:spLocks noGrp="1"/>
          </p:cNvSpPr>
          <p:nvPr>
            <p:ph idx="4294967295"/>
          </p:nvPr>
        </p:nvSpPr>
        <p:spPr>
          <a:xfrm>
            <a:off x="304800" y="1676400"/>
            <a:ext cx="7924800" cy="4953000"/>
          </a:xfrm>
        </p:spPr>
        <p:txBody>
          <a:bodyPr rtlCol="0">
            <a:normAutofit fontScale="32500" lnSpcReduction="20000"/>
          </a:bodyPr>
          <a:lstStyle/>
          <a:p>
            <a:pPr eaLnBrk="1" fontAlgn="auto" hangingPunct="1">
              <a:spcAft>
                <a:spcPts val="0"/>
              </a:spcAft>
              <a:buFont typeface="Arial" pitchFamily="34" charset="0"/>
              <a:buNone/>
              <a:defRPr/>
            </a:pPr>
            <a:r>
              <a:rPr lang="en-US" dirty="0" smtClean="0"/>
              <a:t> </a:t>
            </a:r>
          </a:p>
          <a:p>
            <a:pPr eaLnBrk="1" fontAlgn="auto" hangingPunct="1">
              <a:spcAft>
                <a:spcPts val="0"/>
              </a:spcAft>
              <a:buFont typeface="Arial" pitchFamily="34" charset="0"/>
              <a:buChar char="•"/>
              <a:defRPr/>
            </a:pPr>
            <a:r>
              <a:rPr lang="en-US" sz="5100" i="1" dirty="0" smtClean="0"/>
              <a:t>A variety of factors appear to increase the risk of developing </a:t>
            </a:r>
            <a:r>
              <a:rPr lang="en-US" sz="5100" i="1" dirty="0" err="1" smtClean="0"/>
              <a:t>COPD,but</a:t>
            </a:r>
            <a:r>
              <a:rPr lang="en-US" sz="5100" i="1" dirty="0" smtClean="0"/>
              <a:t> the single most important cause is </a:t>
            </a:r>
            <a:r>
              <a:rPr lang="en-US" sz="5100" b="1" i="1" dirty="0" smtClean="0"/>
              <a:t>cigarette smoking.</a:t>
            </a:r>
          </a:p>
          <a:p>
            <a:pPr eaLnBrk="1" fontAlgn="auto" hangingPunct="1">
              <a:spcAft>
                <a:spcPts val="0"/>
              </a:spcAft>
              <a:buFont typeface="Arial" pitchFamily="34" charset="0"/>
              <a:buNone/>
              <a:defRPr/>
            </a:pPr>
            <a:endParaRPr lang="en-US" sz="5100" i="1" dirty="0" smtClean="0"/>
          </a:p>
          <a:p>
            <a:pPr eaLnBrk="1" fontAlgn="auto" hangingPunct="1">
              <a:spcAft>
                <a:spcPts val="0"/>
              </a:spcAft>
              <a:buFont typeface="Arial" pitchFamily="34" charset="0"/>
              <a:buChar char="•"/>
              <a:defRPr/>
            </a:pPr>
            <a:r>
              <a:rPr lang="en-US" sz="5100" i="1" dirty="0" smtClean="0"/>
              <a:t>Smoking cause its effect by inducing persistent airway inflammation &amp; causing a direct imbalance in oxidant\ antioxidant capacity &amp; </a:t>
            </a:r>
            <a:r>
              <a:rPr lang="en-US" sz="5100" i="1" dirty="0" err="1" smtClean="0"/>
              <a:t>proteinase</a:t>
            </a:r>
            <a:r>
              <a:rPr lang="en-US" sz="5100" i="1" dirty="0" smtClean="0"/>
              <a:t>/</a:t>
            </a:r>
            <a:r>
              <a:rPr lang="en-US" sz="5100" i="1" dirty="0" err="1" smtClean="0"/>
              <a:t>antiproteinase</a:t>
            </a:r>
            <a:r>
              <a:rPr lang="en-US" sz="5100" i="1" dirty="0" smtClean="0"/>
              <a:t> load in the lungs</a:t>
            </a:r>
          </a:p>
          <a:p>
            <a:pPr eaLnBrk="1" fontAlgn="auto" hangingPunct="1">
              <a:spcAft>
                <a:spcPts val="0"/>
              </a:spcAft>
              <a:buFont typeface="Arial" pitchFamily="34" charset="0"/>
              <a:buChar char="•"/>
              <a:defRPr/>
            </a:pPr>
            <a:r>
              <a:rPr lang="en-US" sz="5100" i="1" dirty="0" smtClean="0"/>
              <a:t>Only 15% of smokers likely to develop clinically significant COPD &amp; there is a familial risks associated with the development of COPD.</a:t>
            </a:r>
          </a:p>
          <a:p>
            <a:pPr eaLnBrk="1" fontAlgn="auto" hangingPunct="1">
              <a:spcAft>
                <a:spcPts val="0"/>
              </a:spcAft>
              <a:buFont typeface="Arial" pitchFamily="34" charset="0"/>
              <a:buChar char="•"/>
              <a:defRPr/>
            </a:pPr>
            <a:r>
              <a:rPr lang="en-US" sz="5100" i="1" dirty="0" smtClean="0"/>
              <a:t>Stopping smoking slows the average rate of the decline in FEV1 from 50 – 70 ml/ year to 30 ml/year (i.e. equal to non-smokers ). </a:t>
            </a:r>
          </a:p>
          <a:p>
            <a:pPr eaLnBrk="1" fontAlgn="auto" hangingPunct="1">
              <a:spcAft>
                <a:spcPts val="0"/>
              </a:spcAft>
              <a:buFont typeface="Arial" pitchFamily="34" charset="0"/>
              <a:buChar char="•"/>
              <a:defRPr/>
            </a:pPr>
            <a:r>
              <a:rPr lang="en-US" sz="5100" i="1" dirty="0" smtClean="0"/>
              <a:t> Susceptibility to cigarette smoke varies but both the dose and duration of smoking appear to be important, and it is unusual to develop COPD with less than 10 pack years (1 pack year = 20 cigarettes/day/year).</a:t>
            </a:r>
          </a:p>
          <a:p>
            <a:pPr eaLnBrk="1" fontAlgn="auto" hangingPunct="1">
              <a:spcAft>
                <a:spcPts val="0"/>
              </a:spcAft>
              <a:buFont typeface="Arial" pitchFamily="34" charset="0"/>
              <a:buNone/>
              <a:defRPr/>
            </a:pPr>
            <a:r>
              <a:rPr lang="en-US" sz="5100" i="1" dirty="0" smtClean="0"/>
              <a:t> </a:t>
            </a:r>
          </a:p>
          <a:p>
            <a:pPr eaLnBrk="1" fontAlgn="auto" hangingPunct="1">
              <a:spcAft>
                <a:spcPts val="0"/>
              </a:spcAft>
              <a:buFont typeface="Arial" pitchFamily="34" charset="0"/>
              <a:buChar char="•"/>
              <a:defRPr/>
            </a:pPr>
            <a:r>
              <a:rPr lang="en-US" sz="5100" b="1" i="1" dirty="0" smtClean="0"/>
              <a:t>Alpha 1-antitrypsin deficiency </a:t>
            </a:r>
            <a:r>
              <a:rPr lang="en-US" sz="5100" i="1" dirty="0" smtClean="0"/>
              <a:t>can cause emphysema in non-smokers but this risk is increased dramatically in enzyme-deficient patient who smoke.</a:t>
            </a:r>
            <a:r>
              <a:rPr lang="en-US" sz="2800" dirty="0" smtClean="0"/>
              <a:t> </a:t>
            </a:r>
            <a:r>
              <a:rPr lang="en-US" sz="6000" dirty="0" smtClean="0"/>
              <a:t>1–2% of COPD patients are found to have severe </a:t>
            </a:r>
            <a:r>
              <a:rPr lang="en-US" sz="6000" baseline="-25000" dirty="0" smtClean="0"/>
              <a:t>1</a:t>
            </a:r>
            <a:r>
              <a:rPr lang="en-US" sz="6000" dirty="0" smtClean="0"/>
              <a:t>AT deficiency as a contributing cause of COPD,</a:t>
            </a:r>
            <a:endParaRPr lang="en-US" sz="6000" i="1" dirty="0" smtClean="0"/>
          </a:p>
          <a:p>
            <a:pPr eaLnBrk="1" fontAlgn="auto" hangingPunct="1">
              <a:spcAft>
                <a:spcPts val="0"/>
              </a:spcAft>
              <a:buFont typeface="Arial" pitchFamily="34" charset="0"/>
              <a:buChar char="•"/>
              <a:defRPr/>
            </a:pPr>
            <a:endParaRPr lang="en-US" sz="5100" i="1" dirty="0"/>
          </a:p>
        </p:txBody>
      </p:sp>
      <p:sp>
        <p:nvSpPr>
          <p:cNvPr id="161795" name="Content Placeholder 5"/>
          <p:cNvSpPr>
            <a:spLocks noGrp="1"/>
          </p:cNvSpPr>
          <p:nvPr>
            <p:ph idx="1"/>
          </p:nvPr>
        </p:nvSpPr>
        <p:spPr>
          <a:xfrm>
            <a:off x="457200" y="1295400"/>
            <a:ext cx="8229600" cy="5257800"/>
          </a:xfrm>
        </p:spPr>
        <p:txBody>
          <a:bodyPr/>
          <a:lstStyle/>
          <a:p>
            <a:pPr eaLnBrk="1" hangingPunct="1">
              <a:buFont typeface="Arial" charset="0"/>
              <a:buNone/>
            </a:pPr>
            <a:endParaRPr lang="en-US" b="1" i="1" smtClean="0"/>
          </a:p>
          <a:p>
            <a:pPr eaLnBrk="1" hangingPunct="1">
              <a:buFont typeface="Arial" charset="0"/>
              <a:buNone/>
            </a:pPr>
            <a:endParaRPr lang="en-US" b="1" i="1" smtClean="0"/>
          </a:p>
          <a:p>
            <a:pPr eaLnBrk="1" hangingPunct="1">
              <a:buFont typeface="Arial" charset="0"/>
              <a:buNone/>
            </a:pPr>
            <a:endParaRPr lang="en-US" b="1" i="1" smtClean="0"/>
          </a:p>
          <a:p>
            <a:pPr eaLnBrk="1" hangingPunct="1">
              <a:buFont typeface="Arial" charset="0"/>
              <a:buNone/>
            </a:pPr>
            <a:endParaRPr lang="en-US" b="1" i="1" smtClean="0"/>
          </a:p>
          <a:p>
            <a:pPr eaLnBrk="1" hangingPunct="1">
              <a:buFont typeface="Arial" charset="0"/>
              <a:buNone/>
            </a:pPr>
            <a:endParaRPr lang="en-US" b="1" i="1" smtClean="0"/>
          </a:p>
          <a:p>
            <a:pPr eaLnBrk="1" hangingPunct="1">
              <a:buFont typeface="Arial" charset="0"/>
              <a:buNone/>
            </a:pPr>
            <a:endParaRPr lang="en-US" b="1" i="1" smtClean="0"/>
          </a:p>
        </p:txBody>
      </p:sp>
      <p:sp>
        <p:nvSpPr>
          <p:cNvPr id="7" name="Title 6"/>
          <p:cNvSpPr>
            <a:spLocks noGrp="1"/>
          </p:cNvSpPr>
          <p:nvPr>
            <p:ph type="title"/>
          </p:nvPr>
        </p:nvSpPr>
        <p:spPr>
          <a:xfrm>
            <a:off x="457200" y="-152400"/>
            <a:ext cx="7924800" cy="182563"/>
          </a:xfrm>
        </p:spPr>
        <p:txBody>
          <a:bodyPr rtlCol="0">
            <a:normAutofit fontScale="90000"/>
          </a:bodyPr>
          <a:lstStyle/>
          <a:p>
            <a:pPr eaLnBrk="1" fontAlgn="auto" hangingPunct="1">
              <a:spcAft>
                <a:spcPts val="0"/>
              </a:spcAft>
              <a:defRPr/>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Title 1"/>
          <p:cNvSpPr>
            <a:spLocks noGrp="1"/>
          </p:cNvSpPr>
          <p:nvPr>
            <p:ph type="title" idx="4294967295"/>
          </p:nvPr>
        </p:nvSpPr>
        <p:spPr/>
        <p:txBody>
          <a:bodyPr/>
          <a:lstStyle/>
          <a:p>
            <a:endParaRPr lang="ar-IQ" smtClean="0"/>
          </a:p>
        </p:txBody>
      </p:sp>
      <p:sp>
        <p:nvSpPr>
          <p:cNvPr id="162818" name="Content Placeholder 2"/>
          <p:cNvSpPr>
            <a:spLocks noGrp="1"/>
          </p:cNvSpPr>
          <p:nvPr>
            <p:ph idx="4294967295"/>
          </p:nvPr>
        </p:nvSpPr>
        <p:spPr/>
        <p:txBody>
          <a:bodyPr/>
          <a:lstStyle/>
          <a:p>
            <a:endParaRPr lang="ar-IQ" smtClean="0"/>
          </a:p>
        </p:txBody>
      </p:sp>
      <p:pic>
        <p:nvPicPr>
          <p:cNvPr id="162819" name="Picture 2" descr="http://ts2.mm.bing.net/th?id=H.4824065098122081&amp;pid=15.1">
            <a:hlinkClick r:id="rId2"/>
          </p:cNvPr>
          <p:cNvPicPr>
            <a:picLocks noChangeAspect="1" noChangeArrowheads="1"/>
          </p:cNvPicPr>
          <p:nvPr/>
        </p:nvPicPr>
        <p:blipFill>
          <a:blip r:embed="rId3"/>
          <a:srcRect/>
          <a:stretch>
            <a:fillRect/>
          </a:stretch>
        </p:blipFill>
        <p:spPr bwMode="auto">
          <a:xfrm>
            <a:off x="2286000" y="2286000"/>
            <a:ext cx="3124200" cy="19812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1" name="Rectangle 2"/>
          <p:cNvSpPr>
            <a:spLocks noGrp="1" noChangeArrowheads="1"/>
          </p:cNvSpPr>
          <p:nvPr>
            <p:ph type="title"/>
          </p:nvPr>
        </p:nvSpPr>
        <p:spPr/>
        <p:txBody>
          <a:bodyPr/>
          <a:lstStyle/>
          <a:p>
            <a:pPr eaLnBrk="1" hangingPunct="1"/>
            <a:r>
              <a:rPr lang="en-GB" smtClean="0"/>
              <a:t> </a:t>
            </a:r>
          </a:p>
        </p:txBody>
      </p:sp>
      <p:sp>
        <p:nvSpPr>
          <p:cNvPr id="163842" name="Rectangle 3"/>
          <p:cNvSpPr>
            <a:spLocks noGrp="1" noChangeArrowheads="1"/>
          </p:cNvSpPr>
          <p:nvPr>
            <p:ph type="body" sz="half" idx="1"/>
          </p:nvPr>
        </p:nvSpPr>
        <p:spPr>
          <a:xfrm>
            <a:off x="1370013" y="1827213"/>
            <a:ext cx="6873875" cy="4114800"/>
          </a:xfrm>
        </p:spPr>
        <p:txBody>
          <a:bodyPr/>
          <a:lstStyle/>
          <a:p>
            <a:pPr eaLnBrk="1" hangingPunct="1"/>
            <a:r>
              <a:rPr lang="en-GB" sz="2000" smtClean="0">
                <a:solidFill>
                  <a:schemeClr val="hlink"/>
                </a:solidFill>
              </a:rPr>
              <a:t>If people stop smoking, receive early diagnosis and the right care, COPD’s progression can be slowed down, enabling people to live healthy and active lives for longer</a:t>
            </a:r>
            <a:endParaRPr lang="en-US" sz="2800" smtClean="0">
              <a:solidFill>
                <a:schemeClr val="hlink"/>
              </a:solidFill>
            </a:endParaRPr>
          </a:p>
          <a:p>
            <a:pPr eaLnBrk="1" hangingPunct="1"/>
            <a:endParaRPr lang="en-GB" sz="2000" smtClean="0">
              <a:solidFill>
                <a:schemeClr val="hlink"/>
              </a:solidFill>
            </a:endParaRPr>
          </a:p>
        </p:txBody>
      </p:sp>
      <p:pic>
        <p:nvPicPr>
          <p:cNvPr id="163843" name="Picture 4"/>
          <p:cNvPicPr>
            <a:picLocks noGrp="1" noChangeAspect="1" noChangeArrowheads="1"/>
          </p:cNvPicPr>
          <p:nvPr>
            <p:ph sz="quarter" idx="2"/>
          </p:nvPr>
        </p:nvPicPr>
        <p:blipFill>
          <a:blip r:embed="rId3"/>
          <a:srcRect/>
          <a:stretch>
            <a:fillRect/>
          </a:stretch>
        </p:blipFill>
        <p:spPr>
          <a:xfrm flipV="1">
            <a:off x="6400800" y="-304800"/>
            <a:ext cx="2247900" cy="76200"/>
          </a:xfrm>
        </p:spPr>
      </p:pic>
      <p:pic>
        <p:nvPicPr>
          <p:cNvPr id="163844" name="Picture 5" descr="ash tray"/>
          <p:cNvPicPr>
            <a:picLocks noGrp="1" noChangeAspect="1" noChangeArrowheads="1"/>
          </p:cNvPicPr>
          <p:nvPr>
            <p:ph sz="quarter" idx="3"/>
          </p:nvPr>
        </p:nvPicPr>
        <p:blipFill>
          <a:blip r:embed="rId4"/>
          <a:srcRect/>
          <a:stretch>
            <a:fillRect/>
          </a:stretch>
        </p:blipFill>
        <p:spPr>
          <a:xfrm>
            <a:off x="2555875" y="3462338"/>
            <a:ext cx="4392613" cy="2878137"/>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89" name="Title 1"/>
          <p:cNvSpPr>
            <a:spLocks noGrp="1"/>
          </p:cNvSpPr>
          <p:nvPr>
            <p:ph type="title"/>
          </p:nvPr>
        </p:nvSpPr>
        <p:spPr/>
        <p:txBody>
          <a:bodyPr/>
          <a:lstStyle/>
          <a:p>
            <a:pPr eaLnBrk="1" hangingPunct="1"/>
            <a:endParaRPr lang="ar-IQ" smtClean="0"/>
          </a:p>
        </p:txBody>
      </p:sp>
      <p:sp>
        <p:nvSpPr>
          <p:cNvPr id="165890" name="Content Placeholder 2"/>
          <p:cNvSpPr>
            <a:spLocks noGrp="1"/>
          </p:cNvSpPr>
          <p:nvPr>
            <p:ph idx="1"/>
          </p:nvPr>
        </p:nvSpPr>
        <p:spPr/>
        <p:txBody>
          <a:bodyPr/>
          <a:lstStyle/>
          <a:p>
            <a:pPr eaLnBrk="1" hangingPunct="1">
              <a:buFontTx/>
              <a:buChar char="•"/>
            </a:pPr>
            <a:r>
              <a:rPr lang="en-GB" sz="2400" smtClean="0"/>
              <a:t>COPD is largely a </a:t>
            </a:r>
            <a:r>
              <a:rPr lang="en-GB" sz="2400" b="1" smtClean="0"/>
              <a:t>preventable disease</a:t>
            </a:r>
            <a:r>
              <a:rPr lang="en-GB" sz="2400" smtClean="0"/>
              <a:t>, approximately 80% of cases are attributable to smoking.  </a:t>
            </a:r>
          </a:p>
          <a:p>
            <a:pPr eaLnBrk="1" hangingPunct="1">
              <a:buFont typeface="Arial" charset="0"/>
              <a:buNone/>
            </a:pPr>
            <a:endParaRPr lang="en-GB" sz="2400" smtClean="0"/>
          </a:p>
          <a:p>
            <a:pPr eaLnBrk="1" hangingPunct="1">
              <a:buFontTx/>
              <a:buChar char="•"/>
            </a:pPr>
            <a:r>
              <a:rPr lang="en-GB" sz="2400" smtClean="0"/>
              <a:t> Occupational and environmental factors account for approximately 15%, and there is a genetic element in a small number of cases. </a:t>
            </a:r>
          </a:p>
          <a:p>
            <a:pPr eaLnBrk="1" hangingPunct="1"/>
            <a:endParaRPr lang="en-US" sz="240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3"/>
          </a:xfrm>
        </p:spPr>
        <p:txBody>
          <a:bodyPr rtlCol="0">
            <a:normAutofit fontScale="90000"/>
          </a:bodyPr>
          <a:lstStyle/>
          <a:p>
            <a:pPr eaLnBrk="1" fontAlgn="auto" hangingPunct="1">
              <a:spcAft>
                <a:spcPts val="0"/>
              </a:spcAft>
              <a:defRPr/>
            </a:pPr>
            <a:endParaRPr lang="en-US" dirty="0"/>
          </a:p>
        </p:txBody>
      </p:sp>
      <p:sp>
        <p:nvSpPr>
          <p:cNvPr id="3" name="Content Placeholder 2"/>
          <p:cNvSpPr>
            <a:spLocks noGrp="1"/>
          </p:cNvSpPr>
          <p:nvPr>
            <p:ph idx="1"/>
          </p:nvPr>
        </p:nvSpPr>
        <p:spPr>
          <a:xfrm>
            <a:off x="457200" y="990600"/>
            <a:ext cx="8229600" cy="5715000"/>
          </a:xfrm>
        </p:spPr>
        <p:txBody>
          <a:bodyPr rtlCol="0">
            <a:normAutofit fontScale="47500" lnSpcReduction="20000"/>
          </a:bodyPr>
          <a:lstStyle/>
          <a:p>
            <a:pPr eaLnBrk="1" hangingPunct="1">
              <a:spcAft>
                <a:spcPts val="0"/>
              </a:spcAft>
              <a:buFont typeface="Arial" pitchFamily="34" charset="0"/>
              <a:buChar char="•"/>
              <a:defRPr/>
            </a:pPr>
            <a:r>
              <a:rPr lang="en-US" sz="4400" dirty="0" smtClean="0"/>
              <a:t>COPD will rise from the sixth to the third most common cause of death worldwide by 2020.</a:t>
            </a:r>
          </a:p>
          <a:p>
            <a:pPr eaLnBrk="1" hangingPunct="1">
              <a:spcAft>
                <a:spcPts val="0"/>
              </a:spcAft>
              <a:buFont typeface="Arial" pitchFamily="34" charset="0"/>
              <a:buChar char="•"/>
              <a:defRPr/>
            </a:pPr>
            <a:r>
              <a:rPr lang="en-GB" sz="5100" dirty="0" smtClean="0">
                <a:latin typeface="Arial" charset="0"/>
                <a:cs typeface="Arial" charset="0"/>
              </a:rPr>
              <a:t>COPD is the fourth leading cause of death </a:t>
            </a:r>
          </a:p>
          <a:p>
            <a:pPr eaLnBrk="1" hangingPunct="1">
              <a:spcAft>
                <a:spcPts val="0"/>
              </a:spcAft>
              <a:buFont typeface="Arial" pitchFamily="34" charset="0"/>
              <a:buNone/>
              <a:defRPr/>
            </a:pPr>
            <a:endParaRPr lang="en-GB" dirty="0" smtClean="0">
              <a:latin typeface="Arial" charset="0"/>
              <a:cs typeface="Arial" charset="0"/>
            </a:endParaRPr>
          </a:p>
          <a:p>
            <a:pPr eaLnBrk="1" hangingPunct="1">
              <a:spcAft>
                <a:spcPts val="0"/>
              </a:spcAft>
              <a:buFont typeface="Arial" pitchFamily="34" charset="0"/>
              <a:buChar char="•"/>
              <a:defRPr/>
            </a:pPr>
            <a:r>
              <a:rPr lang="fr-CH" sz="5100" b="1" dirty="0" err="1" smtClean="0">
                <a:solidFill>
                  <a:srgbClr val="00B0F0"/>
                </a:solidFill>
              </a:rPr>
              <a:t>Leading</a:t>
            </a:r>
            <a:r>
              <a:rPr lang="fr-CH" sz="5100" b="1" dirty="0" smtClean="0">
                <a:solidFill>
                  <a:srgbClr val="00B0F0"/>
                </a:solidFill>
              </a:rPr>
              <a:t> causes of </a:t>
            </a:r>
            <a:r>
              <a:rPr lang="fr-CH" sz="5100" b="1" dirty="0" err="1" smtClean="0">
                <a:solidFill>
                  <a:srgbClr val="00B0F0"/>
                </a:solidFill>
              </a:rPr>
              <a:t>death</a:t>
            </a:r>
            <a:r>
              <a:rPr lang="fr-CH" sz="5100" b="1" dirty="0" smtClean="0">
                <a:solidFill>
                  <a:srgbClr val="00B0F0"/>
                </a:solidFill>
              </a:rPr>
              <a:t> </a:t>
            </a:r>
            <a:r>
              <a:rPr lang="fr-CH" sz="5100" dirty="0" smtClean="0"/>
              <a:t>:</a:t>
            </a:r>
            <a:endParaRPr lang="fr-FR" sz="5100" dirty="0" smtClean="0"/>
          </a:p>
          <a:p>
            <a:pPr eaLnBrk="1" hangingPunct="1">
              <a:spcAft>
                <a:spcPts val="0"/>
              </a:spcAft>
              <a:buFont typeface="Arial" pitchFamily="34" charset="0"/>
              <a:buChar char="•"/>
              <a:defRPr/>
            </a:pPr>
            <a:r>
              <a:rPr lang="fr-CH" sz="5100" dirty="0" err="1" smtClean="0"/>
              <a:t>Heart</a:t>
            </a:r>
            <a:r>
              <a:rPr lang="fr-CH" sz="5100" dirty="0" smtClean="0"/>
              <a:t> </a:t>
            </a:r>
            <a:r>
              <a:rPr lang="fr-CH" sz="5100" dirty="0" err="1" smtClean="0"/>
              <a:t>disease</a:t>
            </a:r>
            <a:endParaRPr lang="fr-FR" sz="5100" dirty="0" smtClean="0"/>
          </a:p>
          <a:p>
            <a:pPr eaLnBrk="1" hangingPunct="1">
              <a:spcAft>
                <a:spcPts val="0"/>
              </a:spcAft>
              <a:buFont typeface="Arial" pitchFamily="34" charset="0"/>
              <a:buChar char="•"/>
              <a:defRPr/>
            </a:pPr>
            <a:r>
              <a:rPr lang="fr-CH" sz="5100" dirty="0" smtClean="0"/>
              <a:t>Cancer</a:t>
            </a:r>
            <a:endParaRPr lang="fr-FR" sz="5100" dirty="0" smtClean="0"/>
          </a:p>
          <a:p>
            <a:pPr eaLnBrk="1" hangingPunct="1">
              <a:spcAft>
                <a:spcPts val="0"/>
              </a:spcAft>
              <a:buFont typeface="Arial" pitchFamily="34" charset="0"/>
              <a:buChar char="•"/>
              <a:defRPr/>
            </a:pPr>
            <a:r>
              <a:rPr lang="fr-CH" sz="5100" dirty="0" err="1" smtClean="0"/>
              <a:t>Cerebrovascular</a:t>
            </a:r>
            <a:r>
              <a:rPr lang="fr-CH" sz="5100" dirty="0" smtClean="0"/>
              <a:t> </a:t>
            </a:r>
            <a:r>
              <a:rPr lang="fr-CH" sz="5100" dirty="0" err="1" smtClean="0"/>
              <a:t>disease</a:t>
            </a:r>
            <a:r>
              <a:rPr lang="fr-CH" sz="5100" dirty="0" smtClean="0"/>
              <a:t> (stroke)</a:t>
            </a:r>
            <a:endParaRPr lang="fr-FR" sz="5100" dirty="0" smtClean="0"/>
          </a:p>
          <a:p>
            <a:pPr eaLnBrk="1" hangingPunct="1">
              <a:spcAft>
                <a:spcPts val="0"/>
              </a:spcAft>
              <a:buFont typeface="Arial" pitchFamily="34" charset="0"/>
              <a:buChar char="•"/>
              <a:defRPr/>
            </a:pPr>
            <a:r>
              <a:rPr lang="fr-CH" sz="5100" b="1" dirty="0" err="1" smtClean="0"/>
              <a:t>Respiratory</a:t>
            </a:r>
            <a:r>
              <a:rPr lang="fr-CH" sz="5100" b="1" dirty="0" smtClean="0"/>
              <a:t> </a:t>
            </a:r>
            <a:r>
              <a:rPr lang="fr-CH" sz="5100" b="1" dirty="0" err="1" smtClean="0"/>
              <a:t>diseases</a:t>
            </a:r>
            <a:r>
              <a:rPr lang="fr-CH" sz="5100" b="1" dirty="0" smtClean="0"/>
              <a:t> (COPD)</a:t>
            </a:r>
            <a:endParaRPr lang="fr-FR" sz="5100" b="1" dirty="0" smtClean="0"/>
          </a:p>
          <a:p>
            <a:pPr eaLnBrk="1" hangingPunct="1">
              <a:spcAft>
                <a:spcPts val="0"/>
              </a:spcAft>
              <a:buFont typeface="Arial" pitchFamily="34" charset="0"/>
              <a:buChar char="•"/>
              <a:defRPr/>
            </a:pPr>
            <a:r>
              <a:rPr lang="fr-CH" sz="5100" dirty="0" smtClean="0"/>
              <a:t>Accidents</a:t>
            </a:r>
            <a:endParaRPr lang="fr-FR" sz="5100" dirty="0" smtClean="0"/>
          </a:p>
          <a:p>
            <a:pPr eaLnBrk="1" hangingPunct="1">
              <a:spcAft>
                <a:spcPts val="0"/>
              </a:spcAft>
              <a:buFont typeface="Arial" pitchFamily="34" charset="0"/>
              <a:buChar char="•"/>
              <a:defRPr/>
            </a:pPr>
            <a:r>
              <a:rPr lang="fr-CH" sz="5100" dirty="0" err="1" smtClean="0"/>
              <a:t>Pneumonia</a:t>
            </a:r>
            <a:r>
              <a:rPr lang="fr-CH" sz="5100" dirty="0" smtClean="0"/>
              <a:t> and influenza</a:t>
            </a:r>
            <a:endParaRPr lang="fr-FR" sz="5100" dirty="0" smtClean="0"/>
          </a:p>
          <a:p>
            <a:pPr eaLnBrk="1" hangingPunct="1">
              <a:spcAft>
                <a:spcPts val="0"/>
              </a:spcAft>
              <a:buFont typeface="Arial" pitchFamily="34" charset="0"/>
              <a:buChar char="•"/>
              <a:defRPr/>
            </a:pPr>
            <a:r>
              <a:rPr lang="fr-CH" sz="5100" dirty="0" err="1" smtClean="0"/>
              <a:t>Diabetes</a:t>
            </a:r>
            <a:endParaRPr lang="fr-FR" sz="5100" dirty="0" smtClean="0"/>
          </a:p>
          <a:p>
            <a:pPr eaLnBrk="1" hangingPunct="1">
              <a:spcAft>
                <a:spcPts val="0"/>
              </a:spcAft>
              <a:buFont typeface="Arial" pitchFamily="34" charset="0"/>
              <a:buChar char="•"/>
              <a:defRPr/>
            </a:pPr>
            <a:r>
              <a:rPr lang="fr-CH" sz="5100" dirty="0" smtClean="0"/>
              <a:t>Suicide</a:t>
            </a:r>
            <a:endParaRPr lang="fr-FR" sz="5100" dirty="0" smtClean="0"/>
          </a:p>
          <a:p>
            <a:pPr eaLnBrk="1" hangingPunct="1">
              <a:spcAft>
                <a:spcPts val="0"/>
              </a:spcAft>
              <a:buFont typeface="Arial" pitchFamily="34" charset="0"/>
              <a:buChar char="•"/>
              <a:defRPr/>
            </a:pPr>
            <a:r>
              <a:rPr lang="fr-CH" sz="5100" dirty="0" err="1" smtClean="0"/>
              <a:t>Nephritis</a:t>
            </a:r>
            <a:endParaRPr lang="fr-FR" sz="5100" dirty="0" smtClean="0"/>
          </a:p>
          <a:p>
            <a:pPr eaLnBrk="1" hangingPunct="1">
              <a:spcAft>
                <a:spcPts val="0"/>
              </a:spcAft>
              <a:buFont typeface="Arial" pitchFamily="34" charset="0"/>
              <a:buChar char="•"/>
              <a:defRPr/>
            </a:pPr>
            <a:r>
              <a:rPr lang="fr-CH" sz="5100" dirty="0" err="1" smtClean="0"/>
              <a:t>Chronic</a:t>
            </a:r>
            <a:r>
              <a:rPr lang="fr-CH" sz="5100" dirty="0" smtClean="0"/>
              <a:t> </a:t>
            </a:r>
            <a:r>
              <a:rPr lang="fr-CH" sz="5100" dirty="0" err="1" smtClean="0"/>
              <a:t>liver</a:t>
            </a:r>
            <a:r>
              <a:rPr lang="fr-CH" sz="5100" dirty="0" smtClean="0"/>
              <a:t> </a:t>
            </a:r>
            <a:r>
              <a:rPr lang="fr-CH" sz="5100" dirty="0" err="1" smtClean="0"/>
              <a:t>disease</a:t>
            </a:r>
            <a:endParaRPr lang="fr-FR" sz="5100" dirty="0" smtClean="0"/>
          </a:p>
          <a:p>
            <a:pPr eaLnBrk="1" hangingPunct="1">
              <a:spcAft>
                <a:spcPts val="0"/>
              </a:spcAft>
              <a:buFont typeface="Arial" pitchFamily="34" charset="0"/>
              <a:buChar char="•"/>
              <a:defRPr/>
            </a:pPr>
            <a:r>
              <a:rPr lang="fr-CH" sz="5100" dirty="0" smtClean="0"/>
              <a:t>All </a:t>
            </a:r>
            <a:r>
              <a:rPr lang="fr-CH" sz="5100" dirty="0" err="1" smtClean="0"/>
              <a:t>other</a:t>
            </a:r>
            <a:r>
              <a:rPr lang="fr-CH" sz="5100" dirty="0" smtClean="0"/>
              <a:t> causes of </a:t>
            </a:r>
            <a:r>
              <a:rPr lang="fr-CH" sz="5100" dirty="0" err="1" smtClean="0"/>
              <a:t>death</a:t>
            </a:r>
            <a:endParaRPr lang="fr-FR" sz="5100" dirty="0" smtClean="0"/>
          </a:p>
          <a:p>
            <a:pPr eaLnBrk="1" fontAlgn="auto" hangingPunct="1">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7" name="Title 1"/>
          <p:cNvSpPr>
            <a:spLocks noGrp="1"/>
          </p:cNvSpPr>
          <p:nvPr>
            <p:ph type="title"/>
          </p:nvPr>
        </p:nvSpPr>
        <p:spPr/>
        <p:txBody>
          <a:bodyPr/>
          <a:lstStyle/>
          <a:p>
            <a:pPr eaLnBrk="1" hangingPunct="1"/>
            <a:endParaRPr lang="ar-IQ" smtClean="0"/>
          </a:p>
        </p:txBody>
      </p:sp>
      <p:sp>
        <p:nvSpPr>
          <p:cNvPr id="3" name="Content Placeholder 2"/>
          <p:cNvSpPr>
            <a:spLocks noGrp="1"/>
          </p:cNvSpPr>
          <p:nvPr>
            <p:ph idx="1"/>
          </p:nvPr>
        </p:nvSpPr>
        <p:spPr/>
        <p:txBody>
          <a:bodyPr rtlCol="0">
            <a:normAutofit/>
          </a:bodyPr>
          <a:lstStyle/>
          <a:p>
            <a:pPr marL="0" indent="0" algn="ctr" eaLnBrk="1" fontAlgn="auto" hangingPunct="1">
              <a:spcAft>
                <a:spcPts val="0"/>
              </a:spcAft>
              <a:buFont typeface="Arial" pitchFamily="34" charset="0"/>
              <a:buNone/>
              <a:defRPr/>
            </a:pPr>
            <a:r>
              <a:rPr lang="en-US" altLang="zh-CN" sz="4800" b="1" dirty="0">
                <a:solidFill>
                  <a:srgbClr val="FF0000"/>
                </a:solidFill>
              </a:rPr>
              <a:t>Pathogenesis of COPD</a:t>
            </a:r>
          </a:p>
          <a:p>
            <a:pPr eaLnBrk="1" fontAlgn="auto" hangingPunct="1">
              <a:spcAft>
                <a:spcPts val="0"/>
              </a:spcAft>
              <a:buFont typeface="Arial" pitchFamily="34" charset="0"/>
              <a:buChar char="•"/>
              <a:defRPr/>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76200"/>
            <a:ext cx="8229600" cy="487363"/>
          </a:xfrm>
        </p:spPr>
        <p:txBody>
          <a:bodyPr rtlCol="0">
            <a:normAutofit fontScale="90000"/>
          </a:bodyPr>
          <a:lstStyle/>
          <a:p>
            <a:pPr eaLnBrk="1" fontAlgn="auto" hangingPunct="1">
              <a:spcAft>
                <a:spcPts val="0"/>
              </a:spcAft>
              <a:defRPr/>
            </a:pPr>
            <a:endParaRPr lang="en-US" dirty="0"/>
          </a:p>
        </p:txBody>
      </p:sp>
      <p:sp>
        <p:nvSpPr>
          <p:cNvPr id="168962" name="Content Placeholder 2"/>
          <p:cNvSpPr>
            <a:spLocks noGrp="1"/>
          </p:cNvSpPr>
          <p:nvPr>
            <p:ph idx="4294967295"/>
          </p:nvPr>
        </p:nvSpPr>
        <p:spPr>
          <a:xfrm>
            <a:off x="457200" y="838200"/>
            <a:ext cx="8229600" cy="5287963"/>
          </a:xfrm>
        </p:spPr>
        <p:txBody>
          <a:bodyPr/>
          <a:lstStyle/>
          <a:p>
            <a:pPr algn="just" eaLnBrk="1" hangingPunct="1">
              <a:lnSpc>
                <a:spcPct val="90000"/>
              </a:lnSpc>
              <a:buFontTx/>
              <a:buChar char="•"/>
            </a:pPr>
            <a:r>
              <a:rPr lang="en-GB" sz="2000" b="1" smtClean="0">
                <a:solidFill>
                  <a:srgbClr val="FF0000"/>
                </a:solidFill>
                <a:latin typeface="Arial" charset="0"/>
                <a:cs typeface="Arial" charset="0"/>
              </a:rPr>
              <a:t>Pathogenesis</a:t>
            </a:r>
          </a:p>
          <a:p>
            <a:pPr lvl="1" algn="just" eaLnBrk="1" hangingPunct="1">
              <a:lnSpc>
                <a:spcPct val="90000"/>
              </a:lnSpc>
              <a:buFontTx/>
              <a:buChar char="–"/>
            </a:pPr>
            <a:r>
              <a:rPr lang="en-GB" sz="2000" smtClean="0">
                <a:latin typeface="Arial" charset="0"/>
                <a:cs typeface="Arial" charset="0"/>
              </a:rPr>
              <a:t>Tobacco smoking is the main risk factor for COPD, although other inhaled noxious particles and gases may contribute. </a:t>
            </a:r>
          </a:p>
          <a:p>
            <a:pPr lvl="1" algn="just" eaLnBrk="1" hangingPunct="1">
              <a:lnSpc>
                <a:spcPct val="90000"/>
              </a:lnSpc>
              <a:buFontTx/>
              <a:buChar char="–"/>
            </a:pPr>
            <a:r>
              <a:rPr lang="en-GB" sz="2000" smtClean="0">
                <a:latin typeface="Arial" charset="0"/>
                <a:cs typeface="Arial" charset="0"/>
              </a:rPr>
              <a:t>In addition to inflammation, an imbalance of proteinases and antiproteinases in the lungs, and oxidative stress are also important in the pathogenesis of COPD.</a:t>
            </a:r>
          </a:p>
          <a:p>
            <a:pPr algn="just" eaLnBrk="1" hangingPunct="1">
              <a:lnSpc>
                <a:spcPct val="90000"/>
              </a:lnSpc>
              <a:spcBef>
                <a:spcPct val="100000"/>
              </a:spcBef>
              <a:buFontTx/>
              <a:buChar char="•"/>
            </a:pPr>
            <a:r>
              <a:rPr lang="en-GB" sz="2000" b="1" smtClean="0">
                <a:solidFill>
                  <a:srgbClr val="FF0000"/>
                </a:solidFill>
                <a:latin typeface="Arial" charset="0"/>
                <a:cs typeface="Arial" charset="0"/>
              </a:rPr>
              <a:t>Pathophysiology</a:t>
            </a:r>
          </a:p>
          <a:p>
            <a:pPr lvl="1" algn="just" eaLnBrk="1" hangingPunct="1">
              <a:lnSpc>
                <a:spcPct val="90000"/>
              </a:lnSpc>
              <a:buFontTx/>
              <a:buChar char="–"/>
            </a:pPr>
            <a:r>
              <a:rPr lang="en-GB" sz="2000" smtClean="0">
                <a:latin typeface="Arial" charset="0"/>
                <a:cs typeface="Arial" charset="0"/>
              </a:rPr>
              <a:t>The different pathogenic mechanisms produce the pathological changes which, in turn, give rise to the physiological abnormalities in COPD: </a:t>
            </a:r>
          </a:p>
          <a:p>
            <a:pPr lvl="2" algn="just" eaLnBrk="1" hangingPunct="1">
              <a:lnSpc>
                <a:spcPct val="90000"/>
              </a:lnSpc>
              <a:buFontTx/>
              <a:buChar char="•"/>
            </a:pPr>
            <a:r>
              <a:rPr lang="en-GB" sz="2000" smtClean="0">
                <a:latin typeface="Arial" charset="0"/>
                <a:cs typeface="Arial" charset="0"/>
              </a:rPr>
              <a:t>mucous hypersecretion and ciliary dysfunction, </a:t>
            </a:r>
          </a:p>
          <a:p>
            <a:pPr lvl="2" algn="just" eaLnBrk="1" hangingPunct="1">
              <a:lnSpc>
                <a:spcPct val="90000"/>
              </a:lnSpc>
              <a:buFontTx/>
              <a:buChar char="•"/>
            </a:pPr>
            <a:r>
              <a:rPr lang="en-GB" sz="2000" smtClean="0">
                <a:latin typeface="Arial" charset="0"/>
                <a:cs typeface="Arial" charset="0"/>
              </a:rPr>
              <a:t>airflow limitation and hyperinflation, </a:t>
            </a:r>
          </a:p>
          <a:p>
            <a:pPr lvl="2" algn="just" eaLnBrk="1" hangingPunct="1">
              <a:lnSpc>
                <a:spcPct val="90000"/>
              </a:lnSpc>
              <a:buFontTx/>
              <a:buChar char="•"/>
            </a:pPr>
            <a:r>
              <a:rPr lang="en-GB" sz="2000" smtClean="0">
                <a:latin typeface="Arial" charset="0"/>
                <a:cs typeface="Arial" charset="0"/>
              </a:rPr>
              <a:t>gas exchange abnormalities, </a:t>
            </a:r>
          </a:p>
          <a:p>
            <a:pPr lvl="2" algn="just" eaLnBrk="1" hangingPunct="1">
              <a:lnSpc>
                <a:spcPct val="90000"/>
              </a:lnSpc>
              <a:buFontTx/>
              <a:buChar char="•"/>
            </a:pPr>
            <a:r>
              <a:rPr lang="en-GB" sz="2000" smtClean="0">
                <a:latin typeface="Arial" charset="0"/>
                <a:cs typeface="Arial" charset="0"/>
              </a:rPr>
              <a:t>pulmonary hypertension, </a:t>
            </a:r>
          </a:p>
          <a:p>
            <a:pPr lvl="2" algn="just" eaLnBrk="1" hangingPunct="1">
              <a:lnSpc>
                <a:spcPct val="90000"/>
              </a:lnSpc>
              <a:buFontTx/>
              <a:buChar char="•"/>
            </a:pPr>
            <a:r>
              <a:rPr lang="en-GB" sz="2000" smtClean="0">
                <a:latin typeface="Arial" charset="0"/>
                <a:cs typeface="Arial" charset="0"/>
              </a:rPr>
              <a:t>systemic effects.</a:t>
            </a:r>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5" descr="http://www.utmem.edu/mlrp/IMAGES/illustrated-lung.gif"/>
          <p:cNvPicPr>
            <a:picLocks noChangeAspect="1" noChangeArrowheads="1"/>
          </p:cNvPicPr>
          <p:nvPr/>
        </p:nvPicPr>
        <p:blipFill>
          <a:blip r:embed="rId2"/>
          <a:srcRect/>
          <a:stretch>
            <a:fillRect/>
          </a:stretch>
        </p:blipFill>
        <p:spPr bwMode="auto">
          <a:xfrm>
            <a:off x="2286000" y="1295400"/>
            <a:ext cx="5081588" cy="5334000"/>
          </a:xfrm>
          <a:prstGeom prst="rect">
            <a:avLst/>
          </a:prstGeom>
          <a:noFill/>
          <a:ln w="9525">
            <a:noFill/>
            <a:miter lim="800000"/>
            <a:headEnd/>
            <a:tailEnd/>
          </a:ln>
        </p:spPr>
      </p:pic>
      <p:sp>
        <p:nvSpPr>
          <p:cNvPr id="16386" name="Rectangle 6"/>
          <p:cNvSpPr>
            <a:spLocks noChangeArrowheads="1"/>
          </p:cNvSpPr>
          <p:nvPr/>
        </p:nvSpPr>
        <p:spPr bwMode="auto">
          <a:xfrm>
            <a:off x="914400" y="152400"/>
            <a:ext cx="7772400" cy="1143000"/>
          </a:xfrm>
          <a:prstGeom prst="rect">
            <a:avLst/>
          </a:prstGeom>
          <a:noFill/>
          <a:ln w="9525">
            <a:noFill/>
            <a:miter lim="800000"/>
            <a:headEnd/>
            <a:tailEnd/>
          </a:ln>
        </p:spPr>
        <p:txBody>
          <a:bodyPr anchor="ctr"/>
          <a:lstStyle/>
          <a:p>
            <a:pPr algn="ctr" rtl="0"/>
            <a:r>
              <a:rPr lang="en-GB" altLang="zh-CN" sz="4400" b="1">
                <a:solidFill>
                  <a:schemeClr val="tx2"/>
                </a:solidFill>
                <a:latin typeface="Calibri" pitchFamily="34" charset="0"/>
              </a:rPr>
              <a:t>LUNG STRUCTURE</a:t>
            </a:r>
          </a:p>
        </p:txBody>
      </p:sp>
    </p:spTree>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5" name="Title 1"/>
          <p:cNvSpPr>
            <a:spLocks noGrp="1"/>
          </p:cNvSpPr>
          <p:nvPr>
            <p:ph type="title"/>
          </p:nvPr>
        </p:nvSpPr>
        <p:spPr/>
        <p:txBody>
          <a:bodyPr/>
          <a:lstStyle/>
          <a:p>
            <a:pPr eaLnBrk="1" hangingPunct="1"/>
            <a:r>
              <a:rPr lang="en-US" smtClean="0">
                <a:solidFill>
                  <a:srgbClr val="00B050"/>
                </a:solidFill>
              </a:rPr>
              <a:t>Pathophysiology</a:t>
            </a:r>
          </a:p>
        </p:txBody>
      </p:sp>
      <p:sp>
        <p:nvSpPr>
          <p:cNvPr id="3" name="Content Placeholder 2"/>
          <p:cNvSpPr>
            <a:spLocks noGrp="1"/>
          </p:cNvSpPr>
          <p:nvPr>
            <p:ph idx="1"/>
          </p:nvPr>
        </p:nvSpPr>
        <p:spPr>
          <a:xfrm>
            <a:off x="457200" y="1295400"/>
            <a:ext cx="8229600" cy="5562600"/>
          </a:xfrm>
        </p:spPr>
        <p:txBody>
          <a:bodyPr rtlCol="0">
            <a:normAutofit fontScale="40000" lnSpcReduction="20000"/>
          </a:bodyPr>
          <a:lstStyle/>
          <a:p>
            <a:pPr eaLnBrk="1" fontAlgn="auto" hangingPunct="1">
              <a:spcAft>
                <a:spcPts val="0"/>
              </a:spcAft>
              <a:buFont typeface="Arial" pitchFamily="34" charset="0"/>
              <a:buChar char="•"/>
              <a:defRPr/>
            </a:pPr>
            <a:r>
              <a:rPr lang="en-US" sz="5000" dirty="0" smtClean="0"/>
              <a:t>COPD has both </a:t>
            </a:r>
            <a:r>
              <a:rPr lang="en-US" sz="5000" dirty="0" smtClean="0">
                <a:solidFill>
                  <a:srgbClr val="FF0000"/>
                </a:solidFill>
              </a:rPr>
              <a:t>pulmonary</a:t>
            </a:r>
            <a:r>
              <a:rPr lang="en-US" sz="5000" dirty="0" smtClean="0"/>
              <a:t> and</a:t>
            </a:r>
            <a:r>
              <a:rPr lang="en-US" sz="5000" dirty="0" smtClean="0">
                <a:solidFill>
                  <a:srgbClr val="FF0000"/>
                </a:solidFill>
              </a:rPr>
              <a:t> systemic </a:t>
            </a:r>
            <a:r>
              <a:rPr lang="en-US" sz="5000" dirty="0" smtClean="0"/>
              <a:t>components </a:t>
            </a:r>
            <a:r>
              <a:rPr lang="en-US" dirty="0" smtClean="0"/>
              <a:t>. </a:t>
            </a:r>
          </a:p>
          <a:p>
            <a:pPr eaLnBrk="1" fontAlgn="auto" hangingPunct="1">
              <a:spcAft>
                <a:spcPts val="0"/>
              </a:spcAft>
              <a:buFont typeface="Arial" pitchFamily="34" charset="0"/>
              <a:buChar char="•"/>
              <a:defRPr/>
            </a:pPr>
            <a:r>
              <a:rPr lang="en-US" sz="5100" dirty="0" smtClean="0"/>
              <a:t>An enlargement of </a:t>
            </a:r>
            <a:r>
              <a:rPr lang="en-US" sz="5100" dirty="0" smtClean="0">
                <a:solidFill>
                  <a:srgbClr val="FF0000"/>
                </a:solidFill>
              </a:rPr>
              <a:t>mucus-secreting glands </a:t>
            </a:r>
            <a:r>
              <a:rPr lang="en-US" sz="5100" dirty="0" smtClean="0"/>
              <a:t>and an increased number of </a:t>
            </a:r>
            <a:r>
              <a:rPr lang="en-US" sz="5100" dirty="0" smtClean="0">
                <a:solidFill>
                  <a:srgbClr val="FF0000"/>
                </a:solidFill>
              </a:rPr>
              <a:t>goblet cells </a:t>
            </a:r>
            <a:r>
              <a:rPr lang="en-US" sz="5100" dirty="0" smtClean="0"/>
              <a:t>in the larger airways contribute to enhanced secretion of airway </a:t>
            </a:r>
            <a:r>
              <a:rPr lang="en-US" sz="5100" b="1" dirty="0" smtClean="0"/>
              <a:t>mucus</a:t>
            </a:r>
            <a:r>
              <a:rPr lang="en-US" sz="5100" dirty="0" smtClean="0"/>
              <a:t> that manifests as chronic bronchitis.</a:t>
            </a:r>
          </a:p>
          <a:p>
            <a:pPr eaLnBrk="1" fontAlgn="auto" hangingPunct="1">
              <a:spcAft>
                <a:spcPts val="0"/>
              </a:spcAft>
              <a:buFont typeface="Arial" pitchFamily="34" charset="0"/>
              <a:buNone/>
              <a:defRPr/>
            </a:pPr>
            <a:endParaRPr lang="en-US" sz="5100" dirty="0" smtClean="0"/>
          </a:p>
          <a:p>
            <a:pPr eaLnBrk="1" fontAlgn="auto" hangingPunct="1">
              <a:spcAft>
                <a:spcPts val="0"/>
              </a:spcAft>
              <a:buFont typeface="Arial" pitchFamily="34" charset="0"/>
              <a:buChar char="•"/>
              <a:defRPr/>
            </a:pPr>
            <a:r>
              <a:rPr lang="en-US" sz="5100" dirty="0" smtClean="0"/>
              <a:t> </a:t>
            </a:r>
            <a:r>
              <a:rPr lang="en-US" sz="5100" dirty="0" smtClean="0">
                <a:solidFill>
                  <a:srgbClr val="FF0000"/>
                </a:solidFill>
              </a:rPr>
              <a:t>Loss of elastic tissue </a:t>
            </a:r>
            <a:r>
              <a:rPr lang="en-US" sz="5100" dirty="0" smtClean="0"/>
              <a:t>surrounding the smaller airways, accompanied by </a:t>
            </a:r>
            <a:r>
              <a:rPr lang="en-US" sz="5100" dirty="0" smtClean="0">
                <a:solidFill>
                  <a:srgbClr val="FF0000"/>
                </a:solidFill>
              </a:rPr>
              <a:t>inflammation and fibrosis </a:t>
            </a:r>
            <a:r>
              <a:rPr lang="en-US" sz="5100" dirty="0" smtClean="0"/>
              <a:t>in the airway wall and </a:t>
            </a:r>
            <a:r>
              <a:rPr lang="en-US" sz="5100" dirty="0" smtClean="0">
                <a:solidFill>
                  <a:srgbClr val="FF0000"/>
                </a:solidFill>
              </a:rPr>
              <a:t>mucus accumulation </a:t>
            </a:r>
            <a:r>
              <a:rPr lang="en-US" sz="5100" dirty="0" smtClean="0"/>
              <a:t>within the airway lumen, results in </a:t>
            </a:r>
            <a:r>
              <a:rPr lang="en-US" sz="5100" b="1" dirty="0" smtClean="0"/>
              <a:t>airflow limitation</a:t>
            </a:r>
            <a:r>
              <a:rPr lang="en-US" sz="5100" dirty="0" smtClean="0"/>
              <a:t>, further increased by enhanced cholinergic tone.</a:t>
            </a:r>
          </a:p>
          <a:p>
            <a:pPr eaLnBrk="1" fontAlgn="auto" hangingPunct="1">
              <a:spcAft>
                <a:spcPts val="0"/>
              </a:spcAft>
              <a:buFont typeface="Arial" pitchFamily="34" charset="0"/>
              <a:buNone/>
              <a:defRPr/>
            </a:pPr>
            <a:endParaRPr lang="en-US" sz="5100" dirty="0" smtClean="0"/>
          </a:p>
          <a:p>
            <a:pPr eaLnBrk="1" fontAlgn="auto" hangingPunct="1">
              <a:spcAft>
                <a:spcPts val="0"/>
              </a:spcAft>
              <a:buFont typeface="Arial" pitchFamily="34" charset="0"/>
              <a:buChar char="•"/>
              <a:defRPr/>
            </a:pPr>
            <a:r>
              <a:rPr lang="en-US" sz="5100" dirty="0" smtClean="0"/>
              <a:t> </a:t>
            </a:r>
            <a:r>
              <a:rPr lang="en-US" sz="5100" dirty="0" smtClean="0">
                <a:solidFill>
                  <a:srgbClr val="FF0000"/>
                </a:solidFill>
              </a:rPr>
              <a:t>Premature airway closure </a:t>
            </a:r>
            <a:r>
              <a:rPr lang="en-US" sz="5100" dirty="0" smtClean="0"/>
              <a:t>leads to </a:t>
            </a:r>
            <a:r>
              <a:rPr lang="en-US" sz="5100" b="1" dirty="0" smtClean="0"/>
              <a:t>gas trapping </a:t>
            </a:r>
            <a:r>
              <a:rPr lang="en-US" sz="5100" dirty="0" smtClean="0"/>
              <a:t>and hyperinflation, which in turn decrease pulmonary and chest wall compliance.</a:t>
            </a:r>
          </a:p>
          <a:p>
            <a:pPr eaLnBrk="1" fontAlgn="auto" hangingPunct="1">
              <a:spcAft>
                <a:spcPts val="0"/>
              </a:spcAft>
              <a:buFont typeface="Arial" pitchFamily="34" charset="0"/>
              <a:buNone/>
              <a:defRPr/>
            </a:pPr>
            <a:endParaRPr lang="en-US" sz="5100" dirty="0" smtClean="0"/>
          </a:p>
          <a:p>
            <a:pPr eaLnBrk="1" fontAlgn="auto" hangingPunct="1">
              <a:spcAft>
                <a:spcPts val="0"/>
              </a:spcAft>
              <a:buFont typeface="Arial" pitchFamily="34" charset="0"/>
              <a:buChar char="•"/>
              <a:defRPr/>
            </a:pPr>
            <a:r>
              <a:rPr lang="en-US" sz="5100" dirty="0" smtClean="0"/>
              <a:t> During exercise, the time available for expiration shortens, resulting in progressive hyperinflation. </a:t>
            </a:r>
          </a:p>
          <a:p>
            <a:pPr eaLnBrk="1" fontAlgn="auto" hangingPunct="1">
              <a:spcAft>
                <a:spcPts val="0"/>
              </a:spcAft>
              <a:buFont typeface="Arial" pitchFamily="34" charset="0"/>
              <a:buChar char="•"/>
              <a:defRPr/>
            </a:pPr>
            <a:r>
              <a:rPr lang="en-US" sz="5400" dirty="0" smtClean="0"/>
              <a:t>The work of breathing is therefore markedly increased, first on exercise but then, as the disease advances, at rest.</a:t>
            </a:r>
          </a:p>
          <a:p>
            <a:pPr eaLnBrk="1" fontAlgn="auto" hangingPunct="1">
              <a:spcAft>
                <a:spcPts val="0"/>
              </a:spcAft>
              <a:buFont typeface="Arial" pitchFamily="34" charset="0"/>
              <a:buChar char="•"/>
              <a:defRPr/>
            </a:pPr>
            <a:endParaRPr lang="en-US" sz="5100" dirty="0" smtClean="0"/>
          </a:p>
          <a:p>
            <a:pPr eaLnBrk="1" fontAlgn="auto" hangingPunct="1">
              <a:spcAft>
                <a:spcPts val="0"/>
              </a:spcAft>
              <a:buFont typeface="Arial" pitchFamily="34" charset="0"/>
              <a:buNone/>
              <a:defRPr/>
            </a:pPr>
            <a:r>
              <a:rPr lang="en-US" sz="5100" dirty="0"/>
              <a:t> </a:t>
            </a:r>
            <a:r>
              <a:rPr lang="en-US" sz="5100" dirty="0" smtClean="0"/>
              <a:t>    </a:t>
            </a:r>
          </a:p>
          <a:p>
            <a:pPr eaLnBrk="1" fontAlgn="auto" hangingPunct="1">
              <a:spcAft>
                <a:spcPts val="0"/>
              </a:spcAft>
              <a:buFont typeface="Arial" pitchFamily="34" charset="0"/>
              <a:buNone/>
              <a:defRPr/>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334963"/>
          </a:xfrm>
        </p:spPr>
        <p:txBody>
          <a:bodyPr rtlCol="0">
            <a:normAutofit fontScale="90000"/>
          </a:bodyPr>
          <a:lstStyle/>
          <a:p>
            <a:pPr eaLnBrk="1" fontAlgn="auto" hangingPunct="1">
              <a:spcAft>
                <a:spcPts val="0"/>
              </a:spcAft>
              <a:defRPr/>
            </a:pPr>
            <a:endParaRPr lang="en-US" dirty="0"/>
          </a:p>
        </p:txBody>
      </p:sp>
      <p:sp>
        <p:nvSpPr>
          <p:cNvPr id="3" name="Content Placeholder 2"/>
          <p:cNvSpPr>
            <a:spLocks noGrp="1"/>
          </p:cNvSpPr>
          <p:nvPr>
            <p:ph idx="1"/>
          </p:nvPr>
        </p:nvSpPr>
        <p:spPr>
          <a:xfrm>
            <a:off x="457200" y="1066800"/>
            <a:ext cx="8229600" cy="5059363"/>
          </a:xfrm>
        </p:spPr>
        <p:txBody>
          <a:bodyPr rtlCol="0">
            <a:normAutofit fontScale="62500" lnSpcReduction="20000"/>
          </a:bodyPr>
          <a:lstStyle/>
          <a:p>
            <a:pPr eaLnBrk="1" fontAlgn="auto" hangingPunct="1">
              <a:spcAft>
                <a:spcPts val="0"/>
              </a:spcAft>
              <a:buFont typeface="Arial" pitchFamily="34" charset="0"/>
              <a:buNone/>
              <a:defRPr/>
            </a:pPr>
            <a:endParaRPr lang="en-US" sz="3100" dirty="0" smtClean="0"/>
          </a:p>
          <a:p>
            <a:pPr eaLnBrk="1" fontAlgn="auto" hangingPunct="1">
              <a:spcAft>
                <a:spcPts val="0"/>
              </a:spcAft>
              <a:buFont typeface="Arial" pitchFamily="34" charset="0"/>
              <a:buNone/>
              <a:defRPr/>
            </a:pPr>
            <a:r>
              <a:rPr lang="en-US" sz="3100" dirty="0" smtClean="0"/>
              <a:t> </a:t>
            </a:r>
            <a:r>
              <a:rPr lang="en-US" sz="3400" dirty="0" smtClean="0"/>
              <a:t>In the alveolar capillary units the </a:t>
            </a:r>
            <a:r>
              <a:rPr lang="en-US" sz="3400" b="1" dirty="0" smtClean="0"/>
              <a:t>unopposed action </a:t>
            </a:r>
            <a:r>
              <a:rPr lang="en-US" sz="3400" dirty="0" smtClean="0"/>
              <a:t>of </a:t>
            </a:r>
            <a:r>
              <a:rPr lang="en-US" sz="3400" dirty="0" smtClean="0">
                <a:solidFill>
                  <a:srgbClr val="FF0000"/>
                </a:solidFill>
              </a:rPr>
              <a:t>proteases </a:t>
            </a:r>
            <a:r>
              <a:rPr lang="en-US" sz="3400" dirty="0" smtClean="0"/>
              <a:t>and </a:t>
            </a:r>
            <a:r>
              <a:rPr lang="en-US" sz="3400" dirty="0" smtClean="0">
                <a:solidFill>
                  <a:srgbClr val="FF0000"/>
                </a:solidFill>
              </a:rPr>
              <a:t>oxidants </a:t>
            </a:r>
            <a:r>
              <a:rPr lang="en-US" sz="3400" dirty="0" smtClean="0"/>
              <a:t>results in destruction of the alveoli and the appearance of emphysema</a:t>
            </a:r>
          </a:p>
          <a:p>
            <a:pPr eaLnBrk="1" fontAlgn="auto" hangingPunct="1">
              <a:spcAft>
                <a:spcPts val="0"/>
              </a:spcAft>
              <a:buFont typeface="Arial" pitchFamily="34" charset="0"/>
              <a:buNone/>
              <a:defRPr/>
            </a:pPr>
            <a:endParaRPr lang="en-US" sz="3400" dirty="0" smtClean="0"/>
          </a:p>
          <a:p>
            <a:pPr eaLnBrk="1" fontAlgn="auto" hangingPunct="1">
              <a:spcAft>
                <a:spcPts val="0"/>
              </a:spcAft>
              <a:buFont typeface="Arial" pitchFamily="34" charset="0"/>
              <a:buNone/>
              <a:defRPr/>
            </a:pPr>
            <a:r>
              <a:rPr lang="en-US" sz="3400" dirty="0" smtClean="0"/>
              <a:t> . Emphysema may be classified by the pattern of the enlarged airspaces: </a:t>
            </a:r>
            <a:r>
              <a:rPr lang="en-US" sz="3400" dirty="0" err="1" smtClean="0"/>
              <a:t>centriacinar</a:t>
            </a:r>
            <a:r>
              <a:rPr lang="en-US" sz="3400" dirty="0" smtClean="0"/>
              <a:t>, </a:t>
            </a:r>
            <a:r>
              <a:rPr lang="en-US" sz="3400" dirty="0" err="1" smtClean="0"/>
              <a:t>panacinar</a:t>
            </a:r>
            <a:r>
              <a:rPr lang="en-US" sz="3400" dirty="0" smtClean="0"/>
              <a:t> and </a:t>
            </a:r>
            <a:r>
              <a:rPr lang="en-US" sz="3400" dirty="0" err="1" smtClean="0"/>
              <a:t>periacinar</a:t>
            </a:r>
            <a:r>
              <a:rPr lang="en-US" sz="3400" dirty="0" smtClean="0"/>
              <a:t>.</a:t>
            </a:r>
          </a:p>
          <a:p>
            <a:pPr eaLnBrk="1" fontAlgn="auto" hangingPunct="1">
              <a:spcAft>
                <a:spcPts val="0"/>
              </a:spcAft>
              <a:buFont typeface="Arial" pitchFamily="34" charset="0"/>
              <a:buNone/>
              <a:defRPr/>
            </a:pPr>
            <a:endParaRPr lang="en-US" sz="3400" dirty="0" smtClean="0"/>
          </a:p>
          <a:p>
            <a:pPr eaLnBrk="1" fontAlgn="auto" hangingPunct="1">
              <a:spcAft>
                <a:spcPts val="0"/>
              </a:spcAft>
              <a:buFont typeface="Arial" pitchFamily="34" charset="0"/>
              <a:buNone/>
              <a:defRPr/>
            </a:pPr>
            <a:r>
              <a:rPr lang="en-US" sz="3400" dirty="0" smtClean="0">
                <a:solidFill>
                  <a:srgbClr val="FF0000"/>
                </a:solidFill>
              </a:rPr>
              <a:t> </a:t>
            </a:r>
            <a:r>
              <a:rPr lang="en-US" sz="3400" dirty="0" err="1" smtClean="0">
                <a:solidFill>
                  <a:srgbClr val="FF0000"/>
                </a:solidFill>
              </a:rPr>
              <a:t>Bullae</a:t>
            </a:r>
            <a:r>
              <a:rPr lang="en-US" sz="3400" dirty="0" smtClean="0">
                <a:solidFill>
                  <a:srgbClr val="FF0000"/>
                </a:solidFill>
              </a:rPr>
              <a:t> </a:t>
            </a:r>
            <a:r>
              <a:rPr lang="en-US" sz="3400" dirty="0" smtClean="0"/>
              <a:t>form in some individuals. </a:t>
            </a:r>
          </a:p>
          <a:p>
            <a:pPr eaLnBrk="1" fontAlgn="auto" hangingPunct="1">
              <a:spcAft>
                <a:spcPts val="0"/>
              </a:spcAft>
              <a:buFont typeface="Arial" pitchFamily="34" charset="0"/>
              <a:buNone/>
              <a:defRPr/>
            </a:pPr>
            <a:endParaRPr lang="en-US" sz="3400" dirty="0" smtClean="0"/>
          </a:p>
          <a:p>
            <a:pPr eaLnBrk="1" fontAlgn="auto" hangingPunct="1">
              <a:spcAft>
                <a:spcPts val="0"/>
              </a:spcAft>
              <a:buFont typeface="Arial" pitchFamily="34" charset="0"/>
              <a:buNone/>
              <a:defRPr/>
            </a:pPr>
            <a:r>
              <a:rPr lang="en-US" sz="3400" dirty="0" smtClean="0"/>
              <a:t> In COPD there is often "</a:t>
            </a:r>
            <a:r>
              <a:rPr lang="en-US" sz="3400" dirty="0" smtClean="0">
                <a:solidFill>
                  <a:srgbClr val="FF0000"/>
                </a:solidFill>
              </a:rPr>
              <a:t>air trapping</a:t>
            </a:r>
            <a:r>
              <a:rPr lang="en-US" sz="3400" dirty="0" smtClean="0"/>
              <a:t>" (increased residual volume and increased ratio of residual volume to total lung capacity) and progressive hyperinflation (increased total lung capacity) late in the disease. </a:t>
            </a:r>
          </a:p>
          <a:p>
            <a:pPr eaLnBrk="1" fontAlgn="auto" hangingPunct="1">
              <a:spcAft>
                <a:spcPts val="0"/>
              </a:spcAft>
              <a:buFont typeface="Arial" pitchFamily="34" charset="0"/>
              <a:buNone/>
              <a:defRPr/>
            </a:pPr>
            <a:endParaRPr lang="en-US" sz="3400" dirty="0" smtClean="0"/>
          </a:p>
          <a:p>
            <a:pPr eaLnBrk="1" fontAlgn="auto" hangingPunct="1">
              <a:spcAft>
                <a:spcPts val="0"/>
              </a:spcAft>
              <a:buFont typeface="Arial" pitchFamily="34" charset="0"/>
              <a:buNone/>
              <a:defRPr/>
            </a:pPr>
            <a:r>
              <a:rPr lang="en-US" sz="3400" dirty="0" smtClean="0"/>
              <a:t>COPD may results in impaired gas exchange and </a:t>
            </a:r>
            <a:r>
              <a:rPr lang="en-US" sz="3400" dirty="0" smtClean="0">
                <a:solidFill>
                  <a:srgbClr val="FF0000"/>
                </a:solidFill>
              </a:rPr>
              <a:t>respiratory failure.</a:t>
            </a:r>
          </a:p>
          <a:p>
            <a:pPr eaLnBrk="1" fontAlgn="auto" hangingPunct="1">
              <a:spcAft>
                <a:spcPts val="0"/>
              </a:spcAft>
              <a:buFont typeface="Arial" pitchFamily="34" charset="0"/>
              <a:buNone/>
              <a:defRPr/>
            </a:pPr>
            <a:endParaRPr lang="en-US" sz="3400" dirty="0" smtClean="0"/>
          </a:p>
          <a:p>
            <a:pPr eaLnBrk="1" fontAlgn="auto" hangingPunct="1">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06363"/>
          </a:xfrm>
        </p:spPr>
        <p:txBody>
          <a:bodyPr rtlCol="0">
            <a:normAutofit fontScale="90000"/>
          </a:bodyPr>
          <a:lstStyle/>
          <a:p>
            <a:pPr eaLnBrk="1" fontAlgn="auto" hangingPunct="1">
              <a:spcAft>
                <a:spcPts val="0"/>
              </a:spcAft>
              <a:defRPr/>
            </a:pPr>
            <a:endParaRPr lang="en-US" dirty="0"/>
          </a:p>
        </p:txBody>
      </p:sp>
      <p:sp>
        <p:nvSpPr>
          <p:cNvPr id="172034" name="Content Placeholder 2"/>
          <p:cNvSpPr>
            <a:spLocks noGrp="1"/>
          </p:cNvSpPr>
          <p:nvPr>
            <p:ph idx="1"/>
          </p:nvPr>
        </p:nvSpPr>
        <p:spPr/>
        <p:txBody>
          <a:bodyPr/>
          <a:lstStyle/>
          <a:p>
            <a:pPr eaLnBrk="1" hangingPunct="1">
              <a:lnSpc>
                <a:spcPct val="90000"/>
              </a:lnSpc>
            </a:pPr>
            <a:r>
              <a:rPr lang="en-GB" altLang="zh-CN" sz="2400" smtClean="0"/>
              <a:t>Inflammatory cells produce elastase </a:t>
            </a:r>
          </a:p>
          <a:p>
            <a:pPr eaLnBrk="1" hangingPunct="1">
              <a:lnSpc>
                <a:spcPct val="90000"/>
              </a:lnSpc>
            </a:pPr>
            <a:r>
              <a:rPr lang="en-GB" altLang="zh-CN" sz="2400" smtClean="0"/>
              <a:t>Destroys connective tissue of alveolar walls </a:t>
            </a:r>
          </a:p>
          <a:p>
            <a:pPr eaLnBrk="1" hangingPunct="1">
              <a:lnSpc>
                <a:spcPct val="90000"/>
              </a:lnSpc>
              <a:buFont typeface="Arial" charset="0"/>
              <a:buNone/>
            </a:pPr>
            <a:endParaRPr lang="en-GB" altLang="zh-CN" sz="2400" smtClean="0"/>
          </a:p>
          <a:p>
            <a:pPr eaLnBrk="1" hangingPunct="1">
              <a:lnSpc>
                <a:spcPct val="90000"/>
              </a:lnSpc>
            </a:pPr>
            <a:r>
              <a:rPr lang="en-GB" altLang="zh-CN" sz="2400" smtClean="0">
                <a:solidFill>
                  <a:srgbClr val="00B050"/>
                </a:solidFill>
              </a:rPr>
              <a:t>Alpha-1 anti-trypsin </a:t>
            </a:r>
            <a:r>
              <a:rPr lang="en-GB" altLang="zh-CN" sz="2400" smtClean="0"/>
              <a:t>(or alpha-1 protease inhibitor) is a protein produced by the liver that circulates in the blood and limits the action of elastase </a:t>
            </a:r>
          </a:p>
          <a:p>
            <a:pPr eaLnBrk="1" hangingPunct="1"/>
            <a:endParaRPr 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7" name="Title 1"/>
          <p:cNvSpPr>
            <a:spLocks noGrp="1"/>
          </p:cNvSpPr>
          <p:nvPr>
            <p:ph type="title"/>
          </p:nvPr>
        </p:nvSpPr>
        <p:spPr/>
        <p:txBody>
          <a:bodyPr/>
          <a:lstStyle/>
          <a:p>
            <a:pPr eaLnBrk="1" hangingPunct="1"/>
            <a:r>
              <a:rPr lang="en-US" smtClean="0">
                <a:solidFill>
                  <a:srgbClr val="00B050"/>
                </a:solidFill>
              </a:rPr>
              <a:t>Systemic effects of COPD </a:t>
            </a:r>
          </a:p>
        </p:txBody>
      </p:sp>
      <p:sp>
        <p:nvSpPr>
          <p:cNvPr id="173058" name="Content Placeholder 2"/>
          <p:cNvSpPr>
            <a:spLocks noGrp="1"/>
          </p:cNvSpPr>
          <p:nvPr>
            <p:ph idx="1"/>
          </p:nvPr>
        </p:nvSpPr>
        <p:spPr>
          <a:xfrm>
            <a:off x="457200" y="1600200"/>
            <a:ext cx="8534400" cy="4525963"/>
          </a:xfrm>
        </p:spPr>
        <p:txBody>
          <a:bodyPr/>
          <a:lstStyle/>
          <a:p>
            <a:pPr eaLnBrk="1" hangingPunct="1"/>
            <a:r>
              <a:rPr lang="en-US" sz="2400" b="1" smtClean="0"/>
              <a:t>Muscular weakness </a:t>
            </a:r>
            <a:r>
              <a:rPr lang="en-US" sz="2400" smtClean="0"/>
              <a:t>(cellular changes in skeletal muscles ).</a:t>
            </a:r>
          </a:p>
          <a:p>
            <a:pPr eaLnBrk="1" hangingPunct="1"/>
            <a:endParaRPr lang="en-US" sz="2400" smtClean="0"/>
          </a:p>
          <a:p>
            <a:pPr eaLnBrk="1" hangingPunct="1"/>
            <a:r>
              <a:rPr lang="en-US" sz="2400" smtClean="0"/>
              <a:t>Impaired salt &amp; water excretion leading to peripheral </a:t>
            </a:r>
            <a:r>
              <a:rPr lang="en-US" sz="2400" b="1" smtClean="0"/>
              <a:t>oedema.</a:t>
            </a:r>
          </a:p>
          <a:p>
            <a:pPr eaLnBrk="1" hangingPunct="1"/>
            <a:endParaRPr lang="en-US" sz="2400" smtClean="0"/>
          </a:p>
          <a:p>
            <a:pPr eaLnBrk="1" hangingPunct="1"/>
            <a:r>
              <a:rPr lang="en-US" sz="2400" smtClean="0"/>
              <a:t>Altered fat metabolism contributing to </a:t>
            </a:r>
            <a:r>
              <a:rPr lang="en-US" sz="2400" b="1" smtClean="0"/>
              <a:t>weight loss</a:t>
            </a:r>
          </a:p>
          <a:p>
            <a:pPr eaLnBrk="1" hangingPunct="1"/>
            <a:r>
              <a:rPr lang="en-US" sz="2400" smtClean="0"/>
              <a:t>Increased prevalence of </a:t>
            </a:r>
            <a:r>
              <a:rPr lang="en-US" sz="2400" b="1" smtClean="0"/>
              <a:t>osteoporosis.</a:t>
            </a:r>
          </a:p>
          <a:p>
            <a:pPr eaLnBrk="1" hangingPunct="1">
              <a:buFont typeface="Arial" charset="0"/>
              <a:buNone/>
            </a:pPr>
            <a:endParaRPr lang="en-US" sz="2400" smtClean="0"/>
          </a:p>
          <a:p>
            <a:pPr eaLnBrk="1" hangingPunct="1"/>
            <a:r>
              <a:rPr lang="en-US" sz="2400" smtClean="0"/>
              <a:t>Increased circulating </a:t>
            </a:r>
            <a:r>
              <a:rPr lang="en-US" sz="2400" b="1" smtClean="0"/>
              <a:t>inflammatory markers.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ChangeArrowheads="1"/>
          </p:cNvSpPr>
          <p:nvPr/>
        </p:nvSpPr>
        <p:spPr bwMode="auto">
          <a:xfrm>
            <a:off x="1354138" y="508000"/>
            <a:ext cx="7789862" cy="1143000"/>
          </a:xfrm>
          <a:prstGeom prst="rect">
            <a:avLst/>
          </a:prstGeom>
          <a:noFill/>
          <a:ln w="9525">
            <a:noFill/>
            <a:miter lim="800000"/>
            <a:headEnd/>
            <a:tailEnd/>
          </a:ln>
          <a:effectLst>
            <a:outerShdw dist="17961" dir="2700000" algn="ctr" rotWithShape="0">
              <a:srgbClr val="000000"/>
            </a:outerShdw>
          </a:effectLst>
        </p:spPr>
        <p:txBody>
          <a:bodyPr anchor="ctr"/>
          <a:lstStyle/>
          <a:p>
            <a:pPr algn="l" rtl="0" fontAlgn="auto">
              <a:spcBef>
                <a:spcPts val="0"/>
              </a:spcBef>
              <a:spcAft>
                <a:spcPts val="0"/>
              </a:spcAft>
              <a:defRPr/>
            </a:pPr>
            <a:r>
              <a:rPr lang="en-US" altLang="zh-CN" sz="4400" b="1" dirty="0">
                <a:solidFill>
                  <a:srgbClr val="FFFF00"/>
                </a:solidFill>
                <a:latin typeface="+mn-lt"/>
                <a:cs typeface="+mn-cs"/>
              </a:rPr>
              <a:t>Pathogenesis of COPD</a:t>
            </a:r>
          </a:p>
        </p:txBody>
      </p:sp>
      <p:sp>
        <p:nvSpPr>
          <p:cNvPr id="174082" name="Rectangle 3"/>
          <p:cNvSpPr>
            <a:spLocks noChangeArrowheads="1"/>
          </p:cNvSpPr>
          <p:nvPr/>
        </p:nvSpPr>
        <p:spPr bwMode="auto">
          <a:xfrm>
            <a:off x="0" y="1676400"/>
            <a:ext cx="9144000" cy="4392613"/>
          </a:xfrm>
          <a:prstGeom prst="rect">
            <a:avLst/>
          </a:prstGeom>
          <a:noFill/>
          <a:ln w="9525">
            <a:noFill/>
            <a:miter lim="800000"/>
            <a:headEnd/>
            <a:tailEnd/>
          </a:ln>
        </p:spPr>
        <p:txBody>
          <a:bodyPr>
            <a:spAutoFit/>
          </a:bodyPr>
          <a:lstStyle/>
          <a:p>
            <a:pPr algn="ctr" rtl="0">
              <a:lnSpc>
                <a:spcPct val="90000"/>
              </a:lnSpc>
              <a:spcBef>
                <a:spcPct val="50000"/>
              </a:spcBef>
            </a:pPr>
            <a:r>
              <a:rPr lang="en-US" altLang="zh-CN" sz="4000" b="1">
                <a:solidFill>
                  <a:srgbClr val="FF9900"/>
                </a:solidFill>
                <a:latin typeface="Times New Roman" pitchFamily="18" charset="0"/>
              </a:rPr>
              <a:t>NOXIOUS AGENT</a:t>
            </a:r>
            <a:r>
              <a:rPr lang="en-US" altLang="zh-CN" sz="3600">
                <a:latin typeface="Times New Roman" pitchFamily="18" charset="0"/>
              </a:rPr>
              <a:t/>
            </a:r>
            <a:br>
              <a:rPr lang="en-US" altLang="zh-CN" sz="3600">
                <a:latin typeface="Times New Roman" pitchFamily="18" charset="0"/>
              </a:rPr>
            </a:br>
            <a:r>
              <a:rPr lang="en-US" altLang="zh-CN" sz="3200" b="1">
                <a:solidFill>
                  <a:schemeClr val="accent1"/>
                </a:solidFill>
                <a:latin typeface="Times New Roman" pitchFamily="18" charset="0"/>
              </a:rPr>
              <a:t>(tobacco smoke, pollutants, occupational agent)</a:t>
            </a:r>
          </a:p>
          <a:p>
            <a:pPr algn="l" rtl="0">
              <a:lnSpc>
                <a:spcPct val="90000"/>
              </a:lnSpc>
              <a:spcBef>
                <a:spcPct val="50000"/>
              </a:spcBef>
            </a:pPr>
            <a:r>
              <a:rPr lang="en-US" altLang="zh-CN" sz="3600">
                <a:solidFill>
                  <a:schemeClr val="tx2"/>
                </a:solidFill>
                <a:latin typeface="Calibri" pitchFamily="34" charset="0"/>
              </a:rPr>
              <a:t>																</a:t>
            </a:r>
          </a:p>
          <a:p>
            <a:pPr algn="l" rtl="0">
              <a:lnSpc>
                <a:spcPct val="90000"/>
              </a:lnSpc>
              <a:spcBef>
                <a:spcPct val="50000"/>
              </a:spcBef>
            </a:pPr>
            <a:endParaRPr lang="en-US" altLang="zh-CN" sz="4800" b="1">
              <a:solidFill>
                <a:srgbClr val="FFFF00"/>
              </a:solidFill>
              <a:latin typeface="Calibri" pitchFamily="34" charset="0"/>
            </a:endParaRPr>
          </a:p>
          <a:p>
            <a:pPr algn="l" rtl="0">
              <a:lnSpc>
                <a:spcPct val="90000"/>
              </a:lnSpc>
              <a:spcBef>
                <a:spcPct val="50000"/>
              </a:spcBef>
            </a:pPr>
            <a:r>
              <a:rPr lang="en-US" altLang="zh-CN" sz="4800" b="1">
                <a:solidFill>
                  <a:srgbClr val="FFFF00"/>
                </a:solidFill>
                <a:latin typeface="Calibri" pitchFamily="34" charset="0"/>
              </a:rPr>
              <a:t>                     COPD</a:t>
            </a:r>
          </a:p>
        </p:txBody>
      </p:sp>
      <p:sp>
        <p:nvSpPr>
          <p:cNvPr id="174083" name="Line 4"/>
          <p:cNvSpPr>
            <a:spLocks noChangeShapeType="1"/>
          </p:cNvSpPr>
          <p:nvPr/>
        </p:nvSpPr>
        <p:spPr bwMode="auto">
          <a:xfrm>
            <a:off x="4419600" y="3200400"/>
            <a:ext cx="1588" cy="1865313"/>
          </a:xfrm>
          <a:prstGeom prst="line">
            <a:avLst/>
          </a:prstGeom>
          <a:noFill/>
          <a:ln w="76200">
            <a:solidFill>
              <a:srgbClr val="FFCC66"/>
            </a:solidFill>
            <a:round/>
            <a:headEnd/>
            <a:tailEnd type="triangle" w="med" len="med"/>
          </a:ln>
        </p:spPr>
        <p:txBody>
          <a:bodyPr/>
          <a:lstStyle/>
          <a:p>
            <a:endParaRPr lang="ar-IQ"/>
          </a:p>
        </p:txBody>
      </p:sp>
      <p:sp>
        <p:nvSpPr>
          <p:cNvPr id="174084" name="Line 5"/>
          <p:cNvSpPr>
            <a:spLocks noChangeShapeType="1"/>
          </p:cNvSpPr>
          <p:nvPr/>
        </p:nvSpPr>
        <p:spPr bwMode="auto">
          <a:xfrm flipH="1">
            <a:off x="4648200" y="4038600"/>
            <a:ext cx="681038" cy="0"/>
          </a:xfrm>
          <a:prstGeom prst="line">
            <a:avLst/>
          </a:prstGeom>
          <a:noFill/>
          <a:ln w="28575">
            <a:solidFill>
              <a:srgbClr val="FFCC66"/>
            </a:solidFill>
            <a:round/>
            <a:headEnd/>
            <a:tailEnd type="triangle" w="med" len="med"/>
          </a:ln>
        </p:spPr>
        <p:txBody>
          <a:bodyPr/>
          <a:lstStyle/>
          <a:p>
            <a:endParaRPr lang="ar-IQ"/>
          </a:p>
        </p:txBody>
      </p:sp>
      <p:sp>
        <p:nvSpPr>
          <p:cNvPr id="174085" name="Text Box 6"/>
          <p:cNvSpPr txBox="1">
            <a:spLocks noChangeArrowheads="1"/>
          </p:cNvSpPr>
          <p:nvPr/>
        </p:nvSpPr>
        <p:spPr bwMode="auto">
          <a:xfrm>
            <a:off x="5562600" y="3200400"/>
            <a:ext cx="3225800" cy="1781175"/>
          </a:xfrm>
          <a:prstGeom prst="rect">
            <a:avLst/>
          </a:prstGeom>
          <a:solidFill>
            <a:srgbClr val="FFCC66"/>
          </a:solidFill>
          <a:ln w="9525">
            <a:solidFill>
              <a:schemeClr val="tx1"/>
            </a:solidFill>
            <a:miter lim="800000"/>
            <a:headEnd/>
            <a:tailEnd/>
          </a:ln>
        </p:spPr>
        <p:txBody>
          <a:bodyPr>
            <a:spAutoFit/>
          </a:bodyPr>
          <a:lstStyle/>
          <a:p>
            <a:pPr algn="l" rtl="0">
              <a:lnSpc>
                <a:spcPct val="90000"/>
              </a:lnSpc>
              <a:spcBef>
                <a:spcPct val="50000"/>
              </a:spcBef>
            </a:pPr>
            <a:r>
              <a:rPr lang="en-US" altLang="zh-CN" b="1">
                <a:latin typeface="Calibri" pitchFamily="34" charset="0"/>
              </a:rPr>
              <a:t>Genetic factors</a:t>
            </a:r>
          </a:p>
          <a:p>
            <a:pPr algn="l" rtl="0">
              <a:lnSpc>
                <a:spcPct val="90000"/>
              </a:lnSpc>
              <a:spcBef>
                <a:spcPct val="50000"/>
              </a:spcBef>
            </a:pPr>
            <a:r>
              <a:rPr lang="en-US" altLang="zh-CN" b="1">
                <a:latin typeface="Calibri" pitchFamily="34" charset="0"/>
              </a:rPr>
              <a:t>Respiratory infection</a:t>
            </a:r>
          </a:p>
          <a:p>
            <a:pPr algn="l" rtl="0">
              <a:lnSpc>
                <a:spcPct val="90000"/>
              </a:lnSpc>
              <a:spcBef>
                <a:spcPct val="50000"/>
              </a:spcBef>
            </a:pPr>
            <a:r>
              <a:rPr lang="en-US" altLang="zh-CN" b="1">
                <a:latin typeface="Calibri" pitchFamily="34" charset="0"/>
              </a:rPr>
              <a:t>Other	</a:t>
            </a:r>
            <a:endParaRPr lang="en-US" altLang="zh-CN">
              <a:latin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04" name="Object 32"/>
          <p:cNvGraphicFramePr>
            <a:graphicFrameLocks noChangeAspect="1"/>
          </p:cNvGraphicFramePr>
          <p:nvPr/>
        </p:nvGraphicFramePr>
        <p:xfrm>
          <a:off x="0" y="0"/>
          <a:ext cx="9144000" cy="6858000"/>
        </p:xfrm>
        <a:graphic>
          <a:graphicData uri="http://schemas.openxmlformats.org/presentationml/2006/ole">
            <p:oleObj spid="_x0000_s3104" name="Slide" r:id="rId3" imgW="5097463" imgH="3398838" progId="PowerPoint.Slide.8">
              <p:embed/>
            </p:oleObj>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3" name="Title 1"/>
          <p:cNvSpPr>
            <a:spLocks noGrp="1"/>
          </p:cNvSpPr>
          <p:nvPr>
            <p:ph type="title"/>
          </p:nvPr>
        </p:nvSpPr>
        <p:spPr/>
        <p:txBody>
          <a:bodyPr/>
          <a:lstStyle/>
          <a:p>
            <a:pPr eaLnBrk="1" hangingPunct="1"/>
            <a:r>
              <a:rPr lang="en-US" b="1" smtClean="0">
                <a:solidFill>
                  <a:srgbClr val="00B050"/>
                </a:solidFill>
              </a:rPr>
              <a:t>Clinical features of COPD</a:t>
            </a:r>
          </a:p>
        </p:txBody>
      </p:sp>
      <p:sp>
        <p:nvSpPr>
          <p:cNvPr id="3" name="Content Placeholder 2"/>
          <p:cNvSpPr>
            <a:spLocks noGrp="1"/>
          </p:cNvSpPr>
          <p:nvPr>
            <p:ph idx="1"/>
          </p:nvPr>
        </p:nvSpPr>
        <p:spPr>
          <a:xfrm>
            <a:off x="457200" y="1600200"/>
            <a:ext cx="8229600" cy="5029200"/>
          </a:xfrm>
        </p:spPr>
        <p:txBody>
          <a:bodyPr rtlCol="0">
            <a:normAutofit lnSpcReduction="10000"/>
          </a:bodyPr>
          <a:lstStyle/>
          <a:p>
            <a:pPr eaLnBrk="1" fontAlgn="auto" hangingPunct="1">
              <a:spcAft>
                <a:spcPts val="0"/>
              </a:spcAft>
              <a:buFont typeface="Arial" pitchFamily="34" charset="0"/>
              <a:buChar char="•"/>
              <a:defRPr/>
            </a:pPr>
            <a:r>
              <a:rPr lang="en-US" sz="2400" dirty="0" smtClean="0"/>
              <a:t>Clinical features COPD should be suspected in any patient over the age of </a:t>
            </a:r>
            <a:r>
              <a:rPr lang="en-US" sz="2400" b="1" dirty="0" smtClean="0">
                <a:solidFill>
                  <a:srgbClr val="FF0000"/>
                </a:solidFill>
              </a:rPr>
              <a:t>40 years </a:t>
            </a:r>
            <a:r>
              <a:rPr lang="en-US" sz="2400" dirty="0" smtClean="0"/>
              <a:t>who presents with symptoms of </a:t>
            </a:r>
            <a:r>
              <a:rPr lang="en-US" sz="2400" b="1" dirty="0" smtClean="0">
                <a:solidFill>
                  <a:srgbClr val="FF0000"/>
                </a:solidFill>
              </a:rPr>
              <a:t>persistent cough </a:t>
            </a:r>
          </a:p>
          <a:p>
            <a:pPr eaLnBrk="1" fontAlgn="auto" hangingPunct="1">
              <a:spcAft>
                <a:spcPts val="0"/>
              </a:spcAft>
              <a:buFont typeface="Arial" pitchFamily="34" charset="0"/>
              <a:buNone/>
              <a:defRPr/>
            </a:pPr>
            <a:r>
              <a:rPr lang="en-US" sz="2400" dirty="0" smtClean="0">
                <a:solidFill>
                  <a:srgbClr val="FF0000"/>
                </a:solidFill>
              </a:rPr>
              <a:t>     </a:t>
            </a:r>
            <a:r>
              <a:rPr lang="en-US" sz="2400" b="1" dirty="0" smtClean="0">
                <a:solidFill>
                  <a:srgbClr val="FF0000"/>
                </a:solidFill>
              </a:rPr>
              <a:t>sputum</a:t>
            </a:r>
            <a:r>
              <a:rPr lang="en-US" sz="2400" dirty="0" smtClean="0">
                <a:solidFill>
                  <a:srgbClr val="FF0000"/>
                </a:solidFill>
              </a:rPr>
              <a:t> </a:t>
            </a:r>
            <a:r>
              <a:rPr lang="en-US" sz="2400" b="1" dirty="0" smtClean="0">
                <a:solidFill>
                  <a:srgbClr val="FF0000"/>
                </a:solidFill>
              </a:rPr>
              <a:t>production </a:t>
            </a:r>
          </a:p>
          <a:p>
            <a:pPr eaLnBrk="1" fontAlgn="auto" hangingPunct="1">
              <a:spcAft>
                <a:spcPts val="0"/>
              </a:spcAft>
              <a:buFont typeface="Arial" pitchFamily="34" charset="0"/>
              <a:buNone/>
              <a:defRPr/>
            </a:pPr>
            <a:r>
              <a:rPr lang="en-US" sz="2400" b="1" dirty="0" smtClean="0">
                <a:solidFill>
                  <a:srgbClr val="FF0000"/>
                </a:solidFill>
              </a:rPr>
              <a:t>     breathlessness</a:t>
            </a:r>
            <a:r>
              <a:rPr lang="en-US" sz="2400" b="1" dirty="0" smtClean="0"/>
              <a:t>. </a:t>
            </a:r>
          </a:p>
          <a:p>
            <a:pPr eaLnBrk="1" fontAlgn="auto" hangingPunct="1">
              <a:spcAft>
                <a:spcPts val="0"/>
              </a:spcAft>
              <a:buFont typeface="Arial" pitchFamily="34" charset="0"/>
              <a:buNone/>
              <a:defRPr/>
            </a:pPr>
            <a:r>
              <a:rPr lang="en-US" sz="2400" dirty="0" smtClean="0"/>
              <a:t>    Many patients have such symptoms for months or years before seeking medical attention</a:t>
            </a:r>
            <a:endParaRPr lang="en-US" sz="2400" b="1" dirty="0" smtClean="0"/>
          </a:p>
          <a:p>
            <a:pPr eaLnBrk="1" fontAlgn="auto" hangingPunct="1">
              <a:spcAft>
                <a:spcPts val="0"/>
              </a:spcAft>
              <a:buFont typeface="Arial" pitchFamily="34" charset="0"/>
              <a:buNone/>
              <a:defRPr/>
            </a:pPr>
            <a:endParaRPr lang="en-US" sz="2400" dirty="0" smtClean="0"/>
          </a:p>
          <a:p>
            <a:pPr eaLnBrk="1" fontAlgn="auto" hangingPunct="1">
              <a:spcAft>
                <a:spcPts val="0"/>
              </a:spcAft>
              <a:buFont typeface="Arial" pitchFamily="34" charset="0"/>
              <a:buChar char="•"/>
              <a:defRPr/>
            </a:pPr>
            <a:r>
              <a:rPr lang="en-US" sz="2400" dirty="0" smtClean="0"/>
              <a:t>Depending on the presentation important differential diagnoses include asthma, tuberculosis, </a:t>
            </a:r>
            <a:r>
              <a:rPr lang="en-US" sz="2400" dirty="0" err="1" smtClean="0"/>
              <a:t>bronchiectasis</a:t>
            </a:r>
            <a:r>
              <a:rPr lang="en-US" sz="2400" dirty="0" smtClean="0"/>
              <a:t> and congestive cardiac failure. </a:t>
            </a:r>
          </a:p>
          <a:p>
            <a:pPr eaLnBrk="1" fontAlgn="auto" hangingPunct="1">
              <a:spcAft>
                <a:spcPts val="0"/>
              </a:spcAft>
              <a:buFont typeface="Arial" pitchFamily="34" charset="0"/>
              <a:buChar char="•"/>
              <a:defRPr/>
            </a:pPr>
            <a:r>
              <a:rPr lang="en-US" sz="2400" dirty="0" smtClean="0"/>
              <a:t>Chronic severe asthma may be difficult to distinguish from COPD.</a:t>
            </a:r>
            <a:endParaRPr lang="en-US"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1" name="Title 1"/>
          <p:cNvSpPr>
            <a:spLocks noGrp="1"/>
          </p:cNvSpPr>
          <p:nvPr>
            <p:ph type="title"/>
          </p:nvPr>
        </p:nvSpPr>
        <p:spPr>
          <a:xfrm>
            <a:off x="457200" y="0"/>
            <a:ext cx="8229600" cy="1143000"/>
          </a:xfrm>
        </p:spPr>
        <p:txBody>
          <a:bodyPr/>
          <a:lstStyle/>
          <a:p>
            <a:pPr eaLnBrk="1" hangingPunct="1"/>
            <a:r>
              <a:rPr lang="en-US" b="1" smtClean="0">
                <a:solidFill>
                  <a:srgbClr val="00B050"/>
                </a:solidFill>
              </a:rPr>
              <a:t>Clinical features of COPD</a:t>
            </a:r>
            <a:endParaRPr lang="en-US" smtClean="0"/>
          </a:p>
        </p:txBody>
      </p:sp>
      <p:sp>
        <p:nvSpPr>
          <p:cNvPr id="179202" name="Content Placeholder 2"/>
          <p:cNvSpPr>
            <a:spLocks noGrp="1"/>
          </p:cNvSpPr>
          <p:nvPr>
            <p:ph idx="1"/>
          </p:nvPr>
        </p:nvSpPr>
        <p:spPr>
          <a:xfrm>
            <a:off x="0" y="1143000"/>
            <a:ext cx="9144000" cy="5943600"/>
          </a:xfrm>
        </p:spPr>
        <p:txBody>
          <a:bodyPr/>
          <a:lstStyle/>
          <a:p>
            <a:pPr eaLnBrk="1" hangingPunct="1"/>
            <a:r>
              <a:rPr lang="en-US" sz="2800" b="1" smtClean="0">
                <a:solidFill>
                  <a:srgbClr val="FF0000"/>
                </a:solidFill>
              </a:rPr>
              <a:t>Cough</a:t>
            </a:r>
            <a:r>
              <a:rPr lang="en-US" sz="2000" smtClean="0"/>
              <a:t> is usually the first symptom but seldom prompts the patient to consult a doctor.</a:t>
            </a:r>
          </a:p>
          <a:p>
            <a:pPr eaLnBrk="1" hangingPunct="1"/>
            <a:r>
              <a:rPr lang="en-US" sz="2000" smtClean="0"/>
              <a:t> It is characteristically accompanied by small amounts of mucoid sputum.</a:t>
            </a:r>
          </a:p>
          <a:p>
            <a:pPr eaLnBrk="1" hangingPunct="1"/>
            <a:r>
              <a:rPr lang="en-US" sz="2000" smtClean="0"/>
              <a:t> Chronic bronchitis is formally defined when a cough and sputum occur on most days for at least 3 consecutive months for at least 2 successive years.</a:t>
            </a:r>
          </a:p>
          <a:p>
            <a:pPr eaLnBrk="1" hangingPunct="1">
              <a:buFont typeface="Arial" charset="0"/>
              <a:buNone/>
            </a:pPr>
            <a:r>
              <a:rPr lang="en-US" sz="2000" smtClean="0"/>
              <a:t> </a:t>
            </a:r>
          </a:p>
          <a:p>
            <a:pPr eaLnBrk="1" hangingPunct="1"/>
            <a:r>
              <a:rPr lang="en-US" sz="2800" b="1" smtClean="0">
                <a:solidFill>
                  <a:srgbClr val="FF0000"/>
                </a:solidFill>
              </a:rPr>
              <a:t>Haemoptysis</a:t>
            </a:r>
            <a:r>
              <a:rPr lang="en-US" sz="2800" smtClean="0"/>
              <a:t> </a:t>
            </a:r>
            <a:r>
              <a:rPr lang="en-US" sz="2000" smtClean="0"/>
              <a:t>may complicate exacerbations of COPD but should not be attributed to COPD without thorough investigation.</a:t>
            </a:r>
          </a:p>
          <a:p>
            <a:pPr eaLnBrk="1" hangingPunct="1">
              <a:buFont typeface="Arial" charset="0"/>
              <a:buNone/>
            </a:pPr>
            <a:endParaRPr lang="en-US" sz="2000" smtClean="0"/>
          </a:p>
          <a:p>
            <a:pPr eaLnBrk="1" hangingPunct="1"/>
            <a:r>
              <a:rPr lang="en-US" sz="2800" smtClean="0">
                <a:solidFill>
                  <a:srgbClr val="FF0000"/>
                </a:solidFill>
              </a:rPr>
              <a:t> </a:t>
            </a:r>
            <a:r>
              <a:rPr lang="en-US" sz="2800" b="1" smtClean="0">
                <a:solidFill>
                  <a:srgbClr val="FF0000"/>
                </a:solidFill>
              </a:rPr>
              <a:t>Breathlessness</a:t>
            </a:r>
            <a:r>
              <a:rPr lang="en-US" sz="2000" smtClean="0">
                <a:solidFill>
                  <a:srgbClr val="FF0000"/>
                </a:solidFill>
              </a:rPr>
              <a:t> </a:t>
            </a:r>
            <a:r>
              <a:rPr lang="en-US" sz="2000" smtClean="0"/>
              <a:t>usually heralds the first presentation to the health professional. </a:t>
            </a:r>
          </a:p>
          <a:p>
            <a:pPr eaLnBrk="1" hangingPunct="1">
              <a:buFont typeface="Arial" charset="0"/>
              <a:buNone/>
            </a:pPr>
            <a:endParaRPr lang="en-US" sz="2000" smtClean="0"/>
          </a:p>
          <a:p>
            <a:pPr eaLnBrk="1" hangingPunct="1"/>
            <a:r>
              <a:rPr lang="en-US" sz="2000" smtClean="0"/>
              <a:t> In advanced disease, enquiry should be made as to the presence of </a:t>
            </a:r>
            <a:r>
              <a:rPr lang="en-US" sz="2800" b="1" smtClean="0">
                <a:solidFill>
                  <a:srgbClr val="FF0000"/>
                </a:solidFill>
              </a:rPr>
              <a:t>oedema</a:t>
            </a:r>
            <a:r>
              <a:rPr lang="en-US" sz="2800" smtClean="0"/>
              <a:t> </a:t>
            </a:r>
            <a:r>
              <a:rPr lang="en-US" sz="2000" smtClean="0"/>
              <a:t>(which may be seen for the first time during an exacerbation) and</a:t>
            </a:r>
          </a:p>
          <a:p>
            <a:pPr eaLnBrk="1" hangingPunct="1"/>
            <a:r>
              <a:rPr lang="en-US" sz="2000" smtClean="0"/>
              <a:t> </a:t>
            </a:r>
            <a:r>
              <a:rPr lang="en-US" sz="2800" b="1" smtClean="0">
                <a:solidFill>
                  <a:srgbClr val="FF0000"/>
                </a:solidFill>
              </a:rPr>
              <a:t>morning headaches</a:t>
            </a:r>
            <a:r>
              <a:rPr lang="en-US" sz="2800" b="1" smtClean="0"/>
              <a:t> </a:t>
            </a:r>
            <a:r>
              <a:rPr lang="en-US" sz="2000" smtClean="0"/>
              <a:t>indicative of hypercapnia.</a:t>
            </a:r>
          </a:p>
          <a:p>
            <a:pPr eaLnBrk="1" hangingPunct="1">
              <a:buFont typeface="Arial" charset="0"/>
              <a:buNone/>
            </a:pPr>
            <a:r>
              <a:rPr lang="en-US" sz="2000" smtClean="0"/>
              <a:t>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258763"/>
          </a:xfrm>
        </p:spPr>
        <p:txBody>
          <a:bodyPr rtlCol="0">
            <a:normAutofit fontScale="90000"/>
          </a:bodyPr>
          <a:lstStyle/>
          <a:p>
            <a:pPr eaLnBrk="1" fontAlgn="auto" hangingPunct="1">
              <a:spcAft>
                <a:spcPts val="0"/>
              </a:spcAft>
              <a:defRPr/>
            </a:pPr>
            <a:endParaRPr lang="en-US" dirty="0"/>
          </a:p>
        </p:txBody>
      </p:sp>
      <p:sp>
        <p:nvSpPr>
          <p:cNvPr id="180226" name="Content Placeholder 2"/>
          <p:cNvSpPr>
            <a:spLocks noGrp="1"/>
          </p:cNvSpPr>
          <p:nvPr>
            <p:ph idx="1"/>
          </p:nvPr>
        </p:nvSpPr>
        <p:spPr>
          <a:xfrm>
            <a:off x="457200" y="381000"/>
            <a:ext cx="8686800" cy="6477000"/>
          </a:xfrm>
        </p:spPr>
        <p:txBody>
          <a:bodyPr/>
          <a:lstStyle/>
          <a:p>
            <a:pPr eaLnBrk="1" hangingPunct="1">
              <a:lnSpc>
                <a:spcPct val="80000"/>
              </a:lnSpc>
            </a:pPr>
            <a:r>
              <a:rPr lang="en-US" sz="2400" b="1" smtClean="0"/>
              <a:t>Physical signs  </a:t>
            </a:r>
            <a:endParaRPr lang="en-US" sz="2400" smtClean="0"/>
          </a:p>
          <a:p>
            <a:pPr eaLnBrk="1" hangingPunct="1">
              <a:lnSpc>
                <a:spcPct val="80000"/>
              </a:lnSpc>
            </a:pPr>
            <a:r>
              <a:rPr lang="en-US" sz="2400" smtClean="0"/>
              <a:t> The presence of </a:t>
            </a:r>
            <a:r>
              <a:rPr lang="en-US" sz="2400" smtClean="0">
                <a:solidFill>
                  <a:srgbClr val="FF0000"/>
                </a:solidFill>
              </a:rPr>
              <a:t>pitting oedema </a:t>
            </a:r>
            <a:r>
              <a:rPr lang="en-US" sz="2400" smtClean="0"/>
              <a:t>should be documented and the body mass index </a:t>
            </a:r>
            <a:r>
              <a:rPr lang="en-US" sz="2400" smtClean="0">
                <a:solidFill>
                  <a:srgbClr val="FF0000"/>
                </a:solidFill>
              </a:rPr>
              <a:t>(BMI) </a:t>
            </a:r>
            <a:r>
              <a:rPr lang="en-US" sz="2400" smtClean="0"/>
              <a:t>recorded. </a:t>
            </a:r>
          </a:p>
          <a:p>
            <a:pPr eaLnBrk="1" hangingPunct="1">
              <a:lnSpc>
                <a:spcPct val="80000"/>
              </a:lnSpc>
            </a:pPr>
            <a:r>
              <a:rPr lang="en-US" sz="2400" b="1" smtClean="0">
                <a:solidFill>
                  <a:srgbClr val="FF0000"/>
                </a:solidFill>
              </a:rPr>
              <a:t>Crackles </a:t>
            </a:r>
            <a:r>
              <a:rPr lang="en-US" sz="2400" smtClean="0"/>
              <a:t>may accompany infection but if persistent raise the possibility of bronchiectasis. </a:t>
            </a:r>
          </a:p>
          <a:p>
            <a:pPr eaLnBrk="1" hangingPunct="1">
              <a:lnSpc>
                <a:spcPct val="80000"/>
              </a:lnSpc>
            </a:pPr>
            <a:r>
              <a:rPr lang="en-US" sz="2400" smtClean="0"/>
              <a:t>Finger clubbing is not consistent with COPD and should alert the physician to potentially more serious pathology.</a:t>
            </a:r>
          </a:p>
          <a:p>
            <a:pPr eaLnBrk="1" hangingPunct="1">
              <a:lnSpc>
                <a:spcPct val="80000"/>
              </a:lnSpc>
              <a:buFont typeface="Arial" charset="0"/>
              <a:buNone/>
            </a:pPr>
            <a:endParaRPr lang="en-US" sz="2400" smtClean="0"/>
          </a:p>
          <a:p>
            <a:pPr eaLnBrk="1" hangingPunct="1">
              <a:lnSpc>
                <a:spcPct val="80000"/>
              </a:lnSpc>
            </a:pPr>
            <a:r>
              <a:rPr lang="en-US" sz="2400" smtClean="0"/>
              <a:t> Two classical phenotypes have been described: 'pink puffers' and 'blue bloaters'.</a:t>
            </a:r>
          </a:p>
          <a:p>
            <a:pPr eaLnBrk="1" hangingPunct="1">
              <a:lnSpc>
                <a:spcPct val="80000"/>
              </a:lnSpc>
            </a:pPr>
            <a:r>
              <a:rPr lang="en-US" sz="2400" smtClean="0"/>
              <a:t> </a:t>
            </a:r>
            <a:r>
              <a:rPr lang="en-US" sz="2800" smtClean="0">
                <a:solidFill>
                  <a:srgbClr val="FF0000"/>
                </a:solidFill>
              </a:rPr>
              <a:t>The 'pink puffers ( Emphysema</a:t>
            </a:r>
            <a:r>
              <a:rPr lang="en-US" sz="2800" smtClean="0"/>
              <a:t>) </a:t>
            </a:r>
            <a:r>
              <a:rPr lang="en-US" sz="2400" smtClean="0"/>
              <a:t>are typically thin and breathless, and maintain a normal </a:t>
            </a:r>
            <a:r>
              <a:rPr lang="en-US" sz="2400" i="1" smtClean="0"/>
              <a:t>Pa</a:t>
            </a:r>
            <a:r>
              <a:rPr lang="en-US" sz="2400" smtClean="0"/>
              <a:t>CO</a:t>
            </a:r>
            <a:r>
              <a:rPr lang="en-US" sz="2400" baseline="-25000" smtClean="0"/>
              <a:t>2 </a:t>
            </a:r>
            <a:r>
              <a:rPr lang="en-US" sz="2400" b="1" baseline="-25000" smtClean="0"/>
              <a:t>(</a:t>
            </a:r>
            <a:r>
              <a:rPr lang="en-US" sz="2400" smtClean="0"/>
              <a:t> noncyanotic) at rest until the late stage of disease.   have prominent use of accessory muscles,</a:t>
            </a:r>
          </a:p>
          <a:p>
            <a:pPr eaLnBrk="1" hangingPunct="1">
              <a:lnSpc>
                <a:spcPct val="80000"/>
              </a:lnSpc>
            </a:pPr>
            <a:r>
              <a:rPr lang="en-US" sz="2400" smtClean="0"/>
              <a:t> </a:t>
            </a:r>
            <a:r>
              <a:rPr lang="en-US" sz="2800" smtClean="0">
                <a:solidFill>
                  <a:srgbClr val="FF0000"/>
                </a:solidFill>
              </a:rPr>
              <a:t>The  'blue bloaters( Chronic bronchitis ) </a:t>
            </a:r>
            <a:r>
              <a:rPr lang="en-US" sz="2400" smtClean="0"/>
              <a:t>likely to be heavy and cyanotic &amp; develop  hypercapnia earlier and may develop oedema and secondary polycythaemia. </a:t>
            </a:r>
          </a:p>
          <a:p>
            <a:pPr eaLnBrk="1" hangingPunct="1">
              <a:lnSpc>
                <a:spcPct val="80000"/>
              </a:lnSpc>
            </a:pPr>
            <a:r>
              <a:rPr lang="en-US" sz="2400" smtClean="0"/>
              <a:t>In practice, these phenotypes often overlap.</a:t>
            </a:r>
          </a:p>
          <a:p>
            <a:pPr eaLnBrk="1" hangingPunct="1">
              <a:lnSpc>
                <a:spcPct val="80000"/>
              </a:lnSpc>
            </a:pPr>
            <a:endParaRPr lang="en-US" sz="300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solidFill>
                  <a:srgbClr val="00B050"/>
                </a:solidFill>
              </a:rPr>
              <a:t>Clinical Abnormalities in patients with advanced Airway obstruction ( COPD )</a:t>
            </a:r>
            <a:br>
              <a:rPr lang="en-US" dirty="0" smtClean="0">
                <a:solidFill>
                  <a:srgbClr val="00B050"/>
                </a:solidFill>
              </a:rPr>
            </a:br>
            <a:endParaRPr lang="en-US" dirty="0">
              <a:solidFill>
                <a:srgbClr val="00B050"/>
              </a:solidFill>
            </a:endParaRPr>
          </a:p>
        </p:txBody>
      </p:sp>
      <p:sp>
        <p:nvSpPr>
          <p:cNvPr id="3" name="Content Placeholder 2"/>
          <p:cNvSpPr>
            <a:spLocks noGrp="1"/>
          </p:cNvSpPr>
          <p:nvPr>
            <p:ph idx="1"/>
          </p:nvPr>
        </p:nvSpPr>
        <p:spPr>
          <a:xfrm>
            <a:off x="457200" y="1600200"/>
            <a:ext cx="8229600" cy="5257800"/>
          </a:xfrm>
        </p:spPr>
        <p:txBody>
          <a:bodyPr rtlCol="0">
            <a:normAutofit lnSpcReduction="10000"/>
          </a:bodyPr>
          <a:lstStyle/>
          <a:p>
            <a:pPr eaLnBrk="1" fontAlgn="auto" hangingPunct="1">
              <a:spcAft>
                <a:spcPts val="0"/>
              </a:spcAft>
              <a:buFont typeface="Arial" pitchFamily="34" charset="0"/>
              <a:buChar char="•"/>
              <a:defRPr/>
            </a:pPr>
            <a:r>
              <a:rPr lang="en-US" sz="2400" dirty="0" smtClean="0"/>
              <a:t>A reduction in the length of the </a:t>
            </a:r>
            <a:r>
              <a:rPr lang="en-US" sz="2400" dirty="0" smtClean="0">
                <a:solidFill>
                  <a:srgbClr val="FF0000"/>
                </a:solidFill>
              </a:rPr>
              <a:t>trachea </a:t>
            </a:r>
            <a:r>
              <a:rPr lang="en-US" sz="2400" dirty="0" smtClean="0"/>
              <a:t>palpable above the </a:t>
            </a:r>
            <a:r>
              <a:rPr lang="en-US" sz="2400" dirty="0" err="1" smtClean="0"/>
              <a:t>sternal</a:t>
            </a:r>
            <a:r>
              <a:rPr lang="en-US" sz="2400" dirty="0" smtClean="0"/>
              <a:t> notch.</a:t>
            </a:r>
          </a:p>
          <a:p>
            <a:pPr eaLnBrk="1" fontAlgn="auto" hangingPunct="1">
              <a:spcAft>
                <a:spcPts val="0"/>
              </a:spcAft>
              <a:buFont typeface="Arial" pitchFamily="34" charset="0"/>
              <a:buChar char="•"/>
              <a:defRPr/>
            </a:pPr>
            <a:r>
              <a:rPr lang="en-US" sz="2400" dirty="0" smtClean="0"/>
              <a:t>Tracheal descent during inspiration(</a:t>
            </a:r>
            <a:r>
              <a:rPr lang="en-US" sz="2400" dirty="0">
                <a:solidFill>
                  <a:srgbClr val="FF0000"/>
                </a:solidFill>
              </a:rPr>
              <a:t>t</a:t>
            </a:r>
            <a:r>
              <a:rPr lang="en-US" sz="2400" dirty="0" smtClean="0">
                <a:solidFill>
                  <a:srgbClr val="FF0000"/>
                </a:solidFill>
              </a:rPr>
              <a:t>racheal tug</a:t>
            </a:r>
            <a:r>
              <a:rPr lang="en-US" sz="2400" dirty="0" smtClean="0"/>
              <a:t>)</a:t>
            </a:r>
          </a:p>
          <a:p>
            <a:pPr eaLnBrk="1" fontAlgn="auto" hangingPunct="1">
              <a:spcAft>
                <a:spcPts val="0"/>
              </a:spcAft>
              <a:buFont typeface="Arial" pitchFamily="34" charset="0"/>
              <a:buChar char="•"/>
              <a:defRPr/>
            </a:pPr>
            <a:r>
              <a:rPr lang="en-US" sz="2400" dirty="0" smtClean="0"/>
              <a:t>Contraction of the </a:t>
            </a:r>
            <a:r>
              <a:rPr lang="en-US" sz="2400" dirty="0" err="1" smtClean="0">
                <a:solidFill>
                  <a:srgbClr val="FF0000"/>
                </a:solidFill>
              </a:rPr>
              <a:t>sternomastoid</a:t>
            </a:r>
            <a:r>
              <a:rPr lang="en-US" sz="2400" dirty="0" smtClean="0">
                <a:solidFill>
                  <a:srgbClr val="FF0000"/>
                </a:solidFill>
              </a:rPr>
              <a:t> and scalene </a:t>
            </a:r>
            <a:r>
              <a:rPr lang="en-US" sz="2400" dirty="0" smtClean="0"/>
              <a:t>muscles on inspiration </a:t>
            </a:r>
          </a:p>
          <a:p>
            <a:pPr eaLnBrk="1" fontAlgn="auto" hangingPunct="1">
              <a:spcAft>
                <a:spcPts val="0"/>
              </a:spcAft>
              <a:buFont typeface="Arial" pitchFamily="34" charset="0"/>
              <a:buChar char="•"/>
              <a:defRPr/>
            </a:pPr>
            <a:r>
              <a:rPr lang="en-US" sz="2400" dirty="0" smtClean="0"/>
              <a:t>Excavation of the </a:t>
            </a:r>
            <a:r>
              <a:rPr lang="en-US" sz="2400" dirty="0" err="1" smtClean="0">
                <a:solidFill>
                  <a:srgbClr val="FF0000"/>
                </a:solidFill>
              </a:rPr>
              <a:t>suprasternal</a:t>
            </a:r>
            <a:r>
              <a:rPr lang="en-US" sz="2400" dirty="0" smtClean="0">
                <a:solidFill>
                  <a:srgbClr val="FF0000"/>
                </a:solidFill>
              </a:rPr>
              <a:t> and </a:t>
            </a:r>
            <a:r>
              <a:rPr lang="en-US" sz="2400" dirty="0" err="1" smtClean="0">
                <a:solidFill>
                  <a:srgbClr val="FF0000"/>
                </a:solidFill>
              </a:rPr>
              <a:t>supraclavicular</a:t>
            </a:r>
            <a:r>
              <a:rPr lang="en-US" sz="2400" dirty="0" smtClean="0">
                <a:solidFill>
                  <a:srgbClr val="FF0000"/>
                </a:solidFill>
              </a:rPr>
              <a:t> </a:t>
            </a:r>
            <a:r>
              <a:rPr lang="en-US" sz="2400" dirty="0" err="1" smtClean="0">
                <a:solidFill>
                  <a:srgbClr val="FF0000"/>
                </a:solidFill>
              </a:rPr>
              <a:t>fossae</a:t>
            </a:r>
            <a:r>
              <a:rPr lang="en-US" sz="2400" dirty="0" smtClean="0">
                <a:solidFill>
                  <a:srgbClr val="FF0000"/>
                </a:solidFill>
              </a:rPr>
              <a:t> </a:t>
            </a:r>
            <a:r>
              <a:rPr lang="en-US" sz="2400" dirty="0" smtClean="0"/>
              <a:t>during </a:t>
            </a:r>
            <a:r>
              <a:rPr lang="en-US" sz="2400" dirty="0" err="1" smtClean="0"/>
              <a:t>inspiration,together</a:t>
            </a:r>
            <a:r>
              <a:rPr lang="en-US" sz="2400" dirty="0" smtClean="0"/>
              <a:t> with </a:t>
            </a:r>
            <a:r>
              <a:rPr lang="en-US" sz="2400" dirty="0" err="1" smtClean="0"/>
              <a:t>indrawing</a:t>
            </a:r>
            <a:r>
              <a:rPr lang="en-US" sz="2400" dirty="0" smtClean="0"/>
              <a:t> of the costal margins and </a:t>
            </a:r>
            <a:r>
              <a:rPr lang="en-US" sz="2400" dirty="0" err="1" smtClean="0"/>
              <a:t>intercostal</a:t>
            </a:r>
            <a:r>
              <a:rPr lang="en-US" sz="2400" dirty="0" smtClean="0"/>
              <a:t> spaces. </a:t>
            </a:r>
          </a:p>
          <a:p>
            <a:pPr eaLnBrk="1" fontAlgn="auto" hangingPunct="1">
              <a:spcAft>
                <a:spcPts val="0"/>
              </a:spcAft>
              <a:buFont typeface="Arial" pitchFamily="34" charset="0"/>
              <a:buChar char="•"/>
              <a:defRPr/>
            </a:pPr>
            <a:r>
              <a:rPr lang="en-US" sz="2400" dirty="0" smtClean="0">
                <a:solidFill>
                  <a:srgbClr val="FF0000"/>
                </a:solidFill>
              </a:rPr>
              <a:t>Loss of weight </a:t>
            </a:r>
            <a:r>
              <a:rPr lang="en-US" sz="2400" dirty="0" smtClean="0"/>
              <a:t>(often stimulates unnecessary investigation)</a:t>
            </a:r>
          </a:p>
          <a:p>
            <a:pPr eaLnBrk="1" fontAlgn="auto" hangingPunct="1">
              <a:spcAft>
                <a:spcPts val="0"/>
              </a:spcAft>
              <a:buFont typeface="Arial" pitchFamily="34" charset="0"/>
              <a:buChar char="•"/>
              <a:defRPr/>
            </a:pPr>
            <a:r>
              <a:rPr lang="en-US" sz="2400" dirty="0" smtClean="0">
                <a:solidFill>
                  <a:srgbClr val="FF0000"/>
                </a:solidFill>
              </a:rPr>
              <a:t>Pursed lip breathing</a:t>
            </a:r>
            <a:r>
              <a:rPr lang="en-US" sz="2400" dirty="0" smtClean="0"/>
              <a:t>– physiological response to decrease air trapping .</a:t>
            </a:r>
          </a:p>
          <a:p>
            <a:pPr eaLnBrk="1" fontAlgn="auto" hangingPunct="1">
              <a:spcAft>
                <a:spcPts val="0"/>
              </a:spcAft>
              <a:buFont typeface="Arial" pitchFamily="34" charset="0"/>
              <a:buChar char="•"/>
              <a:defRPr/>
            </a:pPr>
            <a:r>
              <a:rPr lang="en-US" sz="2400" dirty="0" smtClean="0">
                <a:solidFill>
                  <a:srgbClr val="FF0000"/>
                </a:solidFill>
              </a:rPr>
              <a:t>Central cyanosis</a:t>
            </a:r>
          </a:p>
          <a:p>
            <a:pPr eaLnBrk="1" fontAlgn="auto" hangingPunct="1">
              <a:spcAft>
                <a:spcPts val="0"/>
              </a:spcAft>
              <a:buFont typeface="Arial" pitchFamily="34" charset="0"/>
              <a:buChar char="•"/>
              <a:defRPr/>
            </a:pPr>
            <a:r>
              <a:rPr lang="en-US" sz="2400" dirty="0" smtClean="0">
                <a:solidFill>
                  <a:srgbClr val="FF0000"/>
                </a:solidFill>
              </a:rPr>
              <a:t>Flapping tremor </a:t>
            </a:r>
            <a:r>
              <a:rPr lang="en-US" sz="2400" dirty="0" smtClean="0"/>
              <a:t>and </a:t>
            </a:r>
            <a:r>
              <a:rPr lang="en-US" sz="2400" dirty="0" smtClean="0">
                <a:solidFill>
                  <a:srgbClr val="FF0000"/>
                </a:solidFill>
              </a:rPr>
              <a:t>bounding pulse</a:t>
            </a:r>
            <a:r>
              <a:rPr lang="en-US" sz="2400" dirty="0" smtClean="0"/>
              <a:t>(due to </a:t>
            </a:r>
            <a:r>
              <a:rPr lang="en-US" sz="2400" dirty="0" err="1" smtClean="0"/>
              <a:t>hypercapnia</a:t>
            </a:r>
            <a:r>
              <a:rPr lang="en-US" sz="2400" dirty="0" smtClean="0"/>
              <a:t>)</a:t>
            </a:r>
          </a:p>
          <a:p>
            <a:pPr eaLnBrk="1" fontAlgn="auto" hangingPunct="1">
              <a:spcAft>
                <a:spcPts val="0"/>
              </a:spcAft>
              <a:buFont typeface="Arial" pitchFamily="34" charset="0"/>
              <a:buChar char="•"/>
              <a:defRPr/>
            </a:pPr>
            <a:endParaRPr lang="en-US" sz="2400" dirty="0" smtClean="0"/>
          </a:p>
          <a:p>
            <a:pPr eaLnBrk="1" fontAlgn="auto" hangingPunct="1">
              <a:spcAft>
                <a:spcPts val="0"/>
              </a:spcAft>
              <a:buFont typeface="Arial" pitchFamily="34" charset="0"/>
              <a:buChar char="•"/>
              <a:defRPr/>
            </a:pPr>
            <a:endParaRPr lang="en-US" sz="2400" dirty="0" smtClean="0"/>
          </a:p>
          <a:p>
            <a:pPr eaLnBrk="1" fontAlgn="auto" hangingPunct="1">
              <a:spcAft>
                <a:spcPts val="0"/>
              </a:spcAft>
              <a:buFont typeface="Arial" pitchFamily="34" charset="0"/>
              <a:buChar char="•"/>
              <a:defRPr/>
            </a:pPr>
            <a:endParaRPr lang="en-US" sz="2400" dirty="0" smtClean="0"/>
          </a:p>
          <a:p>
            <a:pPr eaLnBrk="1" fontAlgn="auto" hangingPunct="1">
              <a:spcAft>
                <a:spcPts val="0"/>
              </a:spcAft>
              <a:buFont typeface="Arial" pitchFamily="34" charset="0"/>
              <a:buChar char="•"/>
              <a:defRPr/>
            </a:pP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85800"/>
            <a:ext cx="7851775" cy="1219200"/>
          </a:xfrm>
        </p:spPr>
        <p:txBody>
          <a:bodyPr rtlCol="0">
            <a:normAutofit fontScale="90000"/>
          </a:bodyPr>
          <a:lstStyle/>
          <a:p>
            <a:pPr eaLnBrk="1" fontAlgn="auto" hangingPunct="1">
              <a:spcAft>
                <a:spcPts val="0"/>
              </a:spcAft>
              <a:defRPr/>
            </a:pPr>
            <a:r>
              <a:rPr lang="en-US" sz="4000" dirty="0" smtClean="0"/>
              <a:t>CHRONIC OBSTRUCTIVE PULMONARY DISEASE (COPD) </a:t>
            </a:r>
            <a:endParaRPr lang="en-US" sz="4000" dirty="0"/>
          </a:p>
        </p:txBody>
      </p:sp>
      <p:sp>
        <p:nvSpPr>
          <p:cNvPr id="3" name="Subtitle 2"/>
          <p:cNvSpPr>
            <a:spLocks noGrp="1"/>
          </p:cNvSpPr>
          <p:nvPr>
            <p:ph type="subTitle" idx="1"/>
          </p:nvPr>
        </p:nvSpPr>
        <p:spPr>
          <a:xfrm>
            <a:off x="533400" y="1981200"/>
            <a:ext cx="8610600" cy="4724400"/>
          </a:xfrm>
        </p:spPr>
        <p:txBody>
          <a:bodyPr rtlCol="0">
            <a:normAutofit fontScale="92500" lnSpcReduction="10000"/>
          </a:bodyPr>
          <a:lstStyle/>
          <a:p>
            <a:pPr algn="l" eaLnBrk="1" fontAlgn="auto" hangingPunct="1">
              <a:spcAft>
                <a:spcPts val="0"/>
              </a:spcAft>
              <a:buFont typeface="Arial" pitchFamily="34" charset="0"/>
              <a:buNone/>
              <a:defRPr/>
            </a:pPr>
            <a:endParaRPr lang="en-US" sz="2800" i="1" dirty="0" smtClean="0">
              <a:solidFill>
                <a:schemeClr val="tx1"/>
              </a:solidFill>
            </a:endParaRPr>
          </a:p>
          <a:p>
            <a:pPr algn="l" eaLnBrk="1" fontAlgn="auto" hangingPunct="1">
              <a:spcAft>
                <a:spcPts val="0"/>
              </a:spcAft>
              <a:buFont typeface="Arial" pitchFamily="34" charset="0"/>
              <a:buNone/>
              <a:defRPr/>
            </a:pPr>
            <a:r>
              <a:rPr lang="en-US" sz="3500" b="1" i="1" dirty="0" smtClean="0">
                <a:solidFill>
                  <a:srgbClr val="00B0F0"/>
                </a:solidFill>
              </a:rPr>
              <a:t>Definition</a:t>
            </a:r>
          </a:p>
          <a:p>
            <a:pPr eaLnBrk="1" fontAlgn="auto" hangingPunct="1">
              <a:spcAft>
                <a:spcPts val="0"/>
              </a:spcAft>
              <a:buFont typeface="Arial" pitchFamily="34" charset="0"/>
              <a:buNone/>
              <a:defRPr/>
            </a:pPr>
            <a:r>
              <a:rPr lang="en-US" sz="2600" i="1" dirty="0" smtClean="0">
                <a:solidFill>
                  <a:schemeClr val="tx1"/>
                </a:solidFill>
              </a:rPr>
              <a:t>COPD is a chronic , slowly progressive disorder </a:t>
            </a:r>
            <a:r>
              <a:rPr lang="en-US" sz="2600" i="1" dirty="0" err="1" smtClean="0">
                <a:solidFill>
                  <a:schemeClr val="tx1"/>
                </a:solidFill>
              </a:rPr>
              <a:t>characterised</a:t>
            </a:r>
            <a:r>
              <a:rPr lang="en-US" sz="2600" i="1" dirty="0" smtClean="0">
                <a:solidFill>
                  <a:schemeClr val="tx1"/>
                </a:solidFill>
              </a:rPr>
              <a:t> by airflow obstruction.</a:t>
            </a:r>
            <a:r>
              <a:rPr lang="en-US" sz="2800" dirty="0" smtClean="0"/>
              <a:t> </a:t>
            </a:r>
          </a:p>
          <a:p>
            <a:pPr eaLnBrk="1" fontAlgn="auto" hangingPunct="1">
              <a:spcAft>
                <a:spcPts val="0"/>
              </a:spcAft>
              <a:buFont typeface="Arial" pitchFamily="34" charset="0"/>
              <a:buNone/>
              <a:defRPr/>
            </a:pPr>
            <a:r>
              <a:rPr lang="en-US" sz="2600" i="1" dirty="0" smtClean="0">
                <a:solidFill>
                  <a:schemeClr val="tx1"/>
                </a:solidFill>
              </a:rPr>
              <a:t>(FEV</a:t>
            </a:r>
            <a:r>
              <a:rPr lang="en-US" sz="2600" i="1" baseline="-25000" dirty="0" smtClean="0">
                <a:solidFill>
                  <a:schemeClr val="tx1"/>
                </a:solidFill>
              </a:rPr>
              <a:t>1</a:t>
            </a:r>
            <a:r>
              <a:rPr lang="en-US" sz="2600" i="1" dirty="0" smtClean="0">
                <a:solidFill>
                  <a:schemeClr val="tx1"/>
                </a:solidFill>
              </a:rPr>
              <a:t> is less than 80% of the predicted value and  FEV</a:t>
            </a:r>
            <a:r>
              <a:rPr lang="en-US" sz="2600" i="1" baseline="-25000" dirty="0" smtClean="0">
                <a:solidFill>
                  <a:schemeClr val="tx1"/>
                </a:solidFill>
              </a:rPr>
              <a:t>1</a:t>
            </a:r>
            <a:r>
              <a:rPr lang="en-US" sz="2600" i="1" dirty="0" smtClean="0">
                <a:solidFill>
                  <a:schemeClr val="tx1"/>
                </a:solidFill>
              </a:rPr>
              <a:t>/FVC &lt; 70%. ) which does not change markedly over several months.</a:t>
            </a:r>
          </a:p>
          <a:p>
            <a:pPr algn="l" eaLnBrk="1" fontAlgn="auto" hangingPunct="1">
              <a:spcAft>
                <a:spcPts val="0"/>
              </a:spcAft>
              <a:buFont typeface="Arial" pitchFamily="34" charset="0"/>
              <a:buNone/>
              <a:defRPr/>
            </a:pPr>
            <a:endParaRPr lang="en-US" sz="2600" i="1" dirty="0" smtClean="0">
              <a:solidFill>
                <a:schemeClr val="tx1"/>
              </a:solidFill>
            </a:endParaRPr>
          </a:p>
          <a:p>
            <a:pPr algn="l" eaLnBrk="1" fontAlgn="auto" hangingPunct="1">
              <a:spcAft>
                <a:spcPts val="0"/>
              </a:spcAft>
              <a:buFont typeface="Arial" pitchFamily="34" charset="0"/>
              <a:buNone/>
              <a:defRPr/>
            </a:pPr>
            <a:r>
              <a:rPr lang="en-US" sz="2600" i="1" dirty="0" smtClean="0">
                <a:solidFill>
                  <a:schemeClr val="tx1"/>
                </a:solidFill>
              </a:rPr>
              <a:t>The </a:t>
            </a:r>
            <a:r>
              <a:rPr lang="en-US" sz="2600" i="1" dirty="0" err="1" smtClean="0">
                <a:solidFill>
                  <a:schemeClr val="tx1"/>
                </a:solidFill>
              </a:rPr>
              <a:t>impairement</a:t>
            </a:r>
            <a:r>
              <a:rPr lang="en-US" sz="2600" i="1" dirty="0" smtClean="0">
                <a:solidFill>
                  <a:schemeClr val="tx1"/>
                </a:solidFill>
              </a:rPr>
              <a:t> of lung function is largely fixed (irreversible) but may be partially reversible by bronchodilator therapy.</a:t>
            </a:r>
          </a:p>
          <a:p>
            <a:pPr algn="l" eaLnBrk="1" fontAlgn="auto" hangingPunct="1">
              <a:spcAft>
                <a:spcPts val="0"/>
              </a:spcAft>
              <a:buFont typeface="Arial" pitchFamily="34" charset="0"/>
              <a:buNone/>
              <a:defRPr/>
            </a:pPr>
            <a:endParaRPr lang="en-US" sz="2600" i="1" dirty="0" smtClean="0">
              <a:solidFill>
                <a:schemeClr val="tx1"/>
              </a:solidFill>
            </a:endParaRPr>
          </a:p>
          <a:p>
            <a:pPr algn="l" eaLnBrk="1" fontAlgn="auto" hangingPunct="1">
              <a:spcAft>
                <a:spcPts val="0"/>
              </a:spcAft>
              <a:buFont typeface="Arial" pitchFamily="34" charset="0"/>
              <a:buNone/>
              <a:defRPr/>
            </a:pPr>
            <a:r>
              <a:rPr lang="en-US" sz="2600" i="1" dirty="0" smtClean="0">
                <a:solidFill>
                  <a:schemeClr val="tx1"/>
                </a:solidFill>
              </a:rPr>
              <a:t> COPD is unlike asthma, is not fully reversible</a:t>
            </a:r>
          </a:p>
          <a:p>
            <a:pPr algn="l" eaLnBrk="1" fontAlgn="auto" hangingPunct="1">
              <a:spcAft>
                <a:spcPts val="0"/>
              </a:spcAft>
              <a:buFont typeface="Arial" pitchFamily="34" charset="0"/>
              <a:buNone/>
              <a:defRPr/>
            </a:pPr>
            <a:endParaRPr lang="en-US" sz="2800" i="1" dirty="0" smtClean="0">
              <a:solidFill>
                <a:schemeClr val="tx1"/>
              </a:solidFill>
            </a:endParaRPr>
          </a:p>
          <a:p>
            <a:pPr algn="l" eaLnBrk="1" fontAlgn="auto" hangingPunct="1">
              <a:spcAft>
                <a:spcPts val="0"/>
              </a:spcAft>
              <a:buFont typeface="Arial" pitchFamily="34" charset="0"/>
              <a:buNone/>
              <a:defRPr/>
            </a:pP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411163"/>
          </a:xfrm>
        </p:spPr>
        <p:txBody>
          <a:bodyPr rtlCol="0">
            <a:normAutofit fontScale="90000"/>
          </a:bodyPr>
          <a:lstStyle/>
          <a:p>
            <a:pPr eaLnBrk="1" fontAlgn="auto" hangingPunct="1">
              <a:spcAft>
                <a:spcPts val="0"/>
              </a:spcAft>
              <a:defRPr/>
            </a:pPr>
            <a:endParaRPr lang="en-US" dirty="0"/>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n-US" sz="2400" dirty="0" smtClean="0"/>
              <a:t>Increased </a:t>
            </a:r>
            <a:r>
              <a:rPr lang="en-US" sz="2400" dirty="0" err="1" smtClean="0"/>
              <a:t>antero</a:t>
            </a:r>
            <a:r>
              <a:rPr lang="en-US" sz="2400" dirty="0" smtClean="0"/>
              <a:t>-posterior diameter of the chest relative to the lateral diameter (signs of hyperinflation include a </a:t>
            </a:r>
            <a:r>
              <a:rPr lang="en-US" sz="2400" dirty="0" smtClean="0">
                <a:solidFill>
                  <a:srgbClr val="FF0000"/>
                </a:solidFill>
              </a:rPr>
              <a:t>barrel chest ).</a:t>
            </a:r>
          </a:p>
          <a:p>
            <a:pPr eaLnBrk="1" fontAlgn="auto" hangingPunct="1">
              <a:spcAft>
                <a:spcPts val="0"/>
              </a:spcAft>
              <a:buFont typeface="Arial" pitchFamily="34" charset="0"/>
              <a:buChar char="•"/>
              <a:defRPr/>
            </a:pPr>
            <a:r>
              <a:rPr lang="en-US" sz="2400" dirty="0" smtClean="0"/>
              <a:t>decreased </a:t>
            </a:r>
            <a:r>
              <a:rPr lang="en-US" sz="2400" dirty="0" smtClean="0">
                <a:solidFill>
                  <a:srgbClr val="FF0000"/>
                </a:solidFill>
              </a:rPr>
              <a:t>tactile  vocal </a:t>
            </a:r>
            <a:r>
              <a:rPr lang="en-US" sz="2400" dirty="0" err="1" smtClean="0">
                <a:solidFill>
                  <a:srgbClr val="FF0000"/>
                </a:solidFill>
              </a:rPr>
              <a:t>fremitus</a:t>
            </a:r>
            <a:r>
              <a:rPr lang="en-US" sz="2400" dirty="0" smtClean="0"/>
              <a:t>.</a:t>
            </a:r>
          </a:p>
          <a:p>
            <a:pPr eaLnBrk="1" fontAlgn="auto" hangingPunct="1">
              <a:spcAft>
                <a:spcPts val="0"/>
              </a:spcAft>
              <a:buFont typeface="Arial" pitchFamily="34" charset="0"/>
              <a:buChar char="•"/>
              <a:defRPr/>
            </a:pPr>
            <a:r>
              <a:rPr lang="en-US" sz="2400" dirty="0" smtClean="0"/>
              <a:t> </a:t>
            </a:r>
            <a:r>
              <a:rPr lang="en-US" sz="2400" dirty="0" err="1" smtClean="0">
                <a:solidFill>
                  <a:srgbClr val="FF0000"/>
                </a:solidFill>
              </a:rPr>
              <a:t>hyperresonant</a:t>
            </a:r>
            <a:r>
              <a:rPr lang="en-US" sz="2400" dirty="0" smtClean="0">
                <a:solidFill>
                  <a:srgbClr val="FF0000"/>
                </a:solidFill>
              </a:rPr>
              <a:t> percussion </a:t>
            </a:r>
            <a:r>
              <a:rPr lang="en-US" sz="2400" dirty="0" smtClean="0"/>
              <a:t>note</a:t>
            </a:r>
          </a:p>
          <a:p>
            <a:pPr eaLnBrk="1" fontAlgn="auto" hangingPunct="1">
              <a:spcAft>
                <a:spcPts val="0"/>
              </a:spcAft>
              <a:buFont typeface="Arial" pitchFamily="34" charset="0"/>
              <a:buChar char="•"/>
              <a:defRPr/>
            </a:pPr>
            <a:r>
              <a:rPr lang="en-US" sz="2400" dirty="0" smtClean="0">
                <a:solidFill>
                  <a:srgbClr val="FF0000"/>
                </a:solidFill>
              </a:rPr>
              <a:t>loss of cardiac &amp; hepatic dullness</a:t>
            </a:r>
          </a:p>
          <a:p>
            <a:pPr eaLnBrk="1" fontAlgn="auto" hangingPunct="1">
              <a:spcAft>
                <a:spcPts val="0"/>
              </a:spcAft>
              <a:buFont typeface="Arial" pitchFamily="34" charset="0"/>
              <a:buChar char="•"/>
              <a:defRPr/>
            </a:pPr>
            <a:r>
              <a:rPr lang="en-US" sz="2400" dirty="0" smtClean="0">
                <a:solidFill>
                  <a:srgbClr val="FF0000"/>
                </a:solidFill>
              </a:rPr>
              <a:t>decreased breath sounds</a:t>
            </a:r>
            <a:r>
              <a:rPr lang="en-US" sz="2400" dirty="0" smtClean="0"/>
              <a:t>; </a:t>
            </a:r>
            <a:r>
              <a:rPr lang="en-US" sz="2400" dirty="0" smtClean="0">
                <a:solidFill>
                  <a:srgbClr val="FF0000"/>
                </a:solidFill>
              </a:rPr>
              <a:t>prolonged expiratory phase </a:t>
            </a:r>
            <a:r>
              <a:rPr lang="en-US" sz="2400" dirty="0" smtClean="0"/>
              <a:t>and expiratory wheezing.   (</a:t>
            </a:r>
            <a:r>
              <a:rPr lang="en-US" sz="2400" dirty="0" err="1" smtClean="0">
                <a:solidFill>
                  <a:srgbClr val="FF0000"/>
                </a:solidFill>
              </a:rPr>
              <a:t>Rhonchi</a:t>
            </a:r>
            <a:r>
              <a:rPr lang="en-US" sz="2400" dirty="0" err="1" smtClean="0"/>
              <a:t>,especially</a:t>
            </a:r>
            <a:r>
              <a:rPr lang="en-US" sz="2400" dirty="0" smtClean="0"/>
              <a:t> on forced expiration ). </a:t>
            </a:r>
          </a:p>
          <a:p>
            <a:pPr eaLnBrk="1" fontAlgn="auto" hangingPunct="1">
              <a:spcAft>
                <a:spcPts val="0"/>
              </a:spcAft>
              <a:buFont typeface="Arial" pitchFamily="34" charset="0"/>
              <a:buChar char="•"/>
              <a:defRPr/>
            </a:pPr>
            <a:r>
              <a:rPr lang="en-US" sz="2400" dirty="0" smtClean="0"/>
              <a:t>Peripheral </a:t>
            </a:r>
            <a:r>
              <a:rPr lang="en-US" sz="2400" dirty="0" err="1" smtClean="0">
                <a:solidFill>
                  <a:srgbClr val="FF0000"/>
                </a:solidFill>
              </a:rPr>
              <a:t>oedema</a:t>
            </a:r>
            <a:r>
              <a:rPr lang="en-US" sz="2400" dirty="0" smtClean="0">
                <a:solidFill>
                  <a:srgbClr val="FF0000"/>
                </a:solidFill>
              </a:rPr>
              <a:t> </a:t>
            </a:r>
            <a:r>
              <a:rPr lang="en-US" sz="2400" dirty="0" smtClean="0"/>
              <a:t>which may indicate </a:t>
            </a:r>
            <a:r>
              <a:rPr lang="en-US" sz="2400" dirty="0" err="1" smtClean="0"/>
              <a:t>cor</a:t>
            </a:r>
            <a:r>
              <a:rPr lang="en-US" sz="2400" dirty="0" smtClean="0"/>
              <a:t> </a:t>
            </a:r>
            <a:r>
              <a:rPr lang="en-US" sz="2400" dirty="0" err="1" smtClean="0"/>
              <a:t>pulmonale</a:t>
            </a:r>
            <a:endParaRPr lang="en-US" sz="2400" dirty="0" smtClean="0"/>
          </a:p>
          <a:p>
            <a:pPr eaLnBrk="1" fontAlgn="auto" hangingPunct="1">
              <a:spcAft>
                <a:spcPts val="0"/>
              </a:spcAft>
              <a:buFont typeface="Arial" pitchFamily="34" charset="0"/>
              <a:buChar char="•"/>
              <a:defRPr/>
            </a:pPr>
            <a:r>
              <a:rPr lang="en-US" sz="2400" dirty="0" smtClean="0">
                <a:solidFill>
                  <a:srgbClr val="FF0000"/>
                </a:solidFill>
              </a:rPr>
              <a:t>Raised JVP</a:t>
            </a:r>
            <a:r>
              <a:rPr lang="en-US" sz="2400" dirty="0" smtClean="0"/>
              <a:t>, right ventricular </a:t>
            </a:r>
            <a:r>
              <a:rPr lang="en-US" sz="2400" dirty="0" smtClean="0">
                <a:solidFill>
                  <a:srgbClr val="FF0000"/>
                </a:solidFill>
              </a:rPr>
              <a:t>heave</a:t>
            </a:r>
            <a:r>
              <a:rPr lang="en-US" sz="2400" dirty="0" smtClean="0"/>
              <a:t>, </a:t>
            </a:r>
            <a:r>
              <a:rPr lang="en-US" sz="2400" dirty="0" smtClean="0">
                <a:solidFill>
                  <a:srgbClr val="FF0000"/>
                </a:solidFill>
              </a:rPr>
              <a:t>loud pulmonary second </a:t>
            </a:r>
            <a:r>
              <a:rPr lang="en-US" sz="2400" dirty="0" smtClean="0"/>
              <a:t>sound, </a:t>
            </a:r>
            <a:r>
              <a:rPr lang="en-US" sz="2400" dirty="0" smtClean="0">
                <a:solidFill>
                  <a:srgbClr val="FF0000"/>
                </a:solidFill>
              </a:rPr>
              <a:t>tricuspid regurgitation.</a:t>
            </a:r>
            <a:endParaRPr lang="en-US" sz="2400" dirty="0">
              <a:solidFill>
                <a:srgbClr val="FF000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487363"/>
          </a:xfrm>
        </p:spPr>
        <p:txBody>
          <a:bodyPr rtlCol="0">
            <a:normAutofit fontScale="90000"/>
          </a:bodyPr>
          <a:lstStyle/>
          <a:p>
            <a:pPr eaLnBrk="1" fontAlgn="auto" hangingPunct="1">
              <a:spcAft>
                <a:spcPts val="0"/>
              </a:spcAft>
              <a:defRPr/>
            </a:pPr>
            <a:endParaRPr lang="en-US" dirty="0"/>
          </a:p>
        </p:txBody>
      </p:sp>
      <p:sp>
        <p:nvSpPr>
          <p:cNvPr id="3" name="Content Placeholder 2"/>
          <p:cNvSpPr>
            <a:spLocks noGrp="1"/>
          </p:cNvSpPr>
          <p:nvPr>
            <p:ph idx="1"/>
          </p:nvPr>
        </p:nvSpPr>
        <p:spPr>
          <a:xfrm>
            <a:off x="457200" y="609600"/>
            <a:ext cx="8229600" cy="5516563"/>
          </a:xfrm>
        </p:spPr>
        <p:txBody>
          <a:bodyPr rtlCol="0">
            <a:normAutofit fontScale="85000" lnSpcReduction="20000"/>
          </a:bodyPr>
          <a:lstStyle/>
          <a:p>
            <a:pPr eaLnBrk="1" fontAlgn="auto" hangingPunct="1">
              <a:spcAft>
                <a:spcPts val="0"/>
              </a:spcAft>
              <a:buFont typeface="Arial" pitchFamily="34" charset="0"/>
              <a:buChar char="•"/>
              <a:defRPr/>
            </a:pPr>
            <a:r>
              <a:rPr lang="en-US" dirty="0" smtClean="0"/>
              <a:t>Advanced disease may be accompanied by </a:t>
            </a:r>
            <a:r>
              <a:rPr lang="en-US" b="1" dirty="0" smtClean="0">
                <a:solidFill>
                  <a:srgbClr val="FF0000"/>
                </a:solidFill>
              </a:rPr>
              <a:t>systemic wasting</a:t>
            </a:r>
            <a:r>
              <a:rPr lang="en-US" dirty="0" smtClean="0">
                <a:solidFill>
                  <a:srgbClr val="FF0000"/>
                </a:solidFill>
              </a:rPr>
              <a:t>, </a:t>
            </a:r>
            <a:r>
              <a:rPr lang="en-US" dirty="0" smtClean="0"/>
              <a:t>with significant weight loss, </a:t>
            </a:r>
            <a:r>
              <a:rPr lang="en-US" dirty="0" err="1" smtClean="0"/>
              <a:t>bitemporal</a:t>
            </a:r>
            <a:r>
              <a:rPr lang="en-US" dirty="0" smtClean="0"/>
              <a:t> wasting, and diffuse loss of subcutaneous adipose tissue. </a:t>
            </a:r>
          </a:p>
          <a:p>
            <a:pPr eaLnBrk="1" fontAlgn="auto" hangingPunct="1">
              <a:spcAft>
                <a:spcPts val="0"/>
              </a:spcAft>
              <a:buFont typeface="Arial" pitchFamily="34" charset="0"/>
              <a:buNone/>
              <a:defRPr/>
            </a:pPr>
            <a:r>
              <a:rPr lang="en-US" dirty="0" smtClean="0"/>
              <a:t>    This syndrome has been associated with both </a:t>
            </a:r>
            <a:r>
              <a:rPr lang="en-US" b="1" dirty="0" smtClean="0"/>
              <a:t>inadequate oral intake </a:t>
            </a:r>
            <a:r>
              <a:rPr lang="en-US" dirty="0" smtClean="0"/>
              <a:t>and elevated levels of </a:t>
            </a:r>
            <a:r>
              <a:rPr lang="en-US" b="1" dirty="0" smtClean="0"/>
              <a:t>inflammatory cytokines </a:t>
            </a:r>
            <a:r>
              <a:rPr lang="en-US" dirty="0" smtClean="0"/>
              <a:t>(TNF-). </a:t>
            </a:r>
          </a:p>
          <a:p>
            <a:pPr eaLnBrk="1" fontAlgn="auto" hangingPunct="1">
              <a:spcAft>
                <a:spcPts val="0"/>
              </a:spcAft>
              <a:buFont typeface="Arial" pitchFamily="34" charset="0"/>
              <a:buNone/>
              <a:defRPr/>
            </a:pPr>
            <a:r>
              <a:rPr lang="en-US" dirty="0" smtClean="0"/>
              <a:t>    Such wasting is an independent poor prognostic factor in COPD.</a:t>
            </a:r>
          </a:p>
          <a:p>
            <a:pPr eaLnBrk="1" fontAlgn="auto" hangingPunct="1">
              <a:spcAft>
                <a:spcPts val="0"/>
              </a:spcAft>
              <a:buFont typeface="Arial" pitchFamily="34" charset="0"/>
              <a:buNone/>
              <a:defRPr/>
            </a:pPr>
            <a:endParaRPr lang="en-US" dirty="0" smtClean="0"/>
          </a:p>
          <a:p>
            <a:pPr eaLnBrk="1" fontAlgn="auto" hangingPunct="1">
              <a:spcAft>
                <a:spcPts val="0"/>
              </a:spcAft>
              <a:buFont typeface="Arial" pitchFamily="34" charset="0"/>
              <a:buChar char="•"/>
              <a:defRPr/>
            </a:pPr>
            <a:r>
              <a:rPr lang="en-US" b="1" dirty="0" smtClean="0">
                <a:solidFill>
                  <a:srgbClr val="FF0000"/>
                </a:solidFill>
              </a:rPr>
              <a:t>Clubbing</a:t>
            </a:r>
            <a:r>
              <a:rPr lang="en-US" dirty="0" smtClean="0">
                <a:solidFill>
                  <a:srgbClr val="FF0000"/>
                </a:solidFill>
              </a:rPr>
              <a:t> </a:t>
            </a:r>
            <a:r>
              <a:rPr lang="en-US" dirty="0" smtClean="0"/>
              <a:t>of the digits is not a sign of COPD, and its presence should alert the clinician to initiate an investigation for causes of clubbing. In this population, the development of lung cancer is the most likely explanation for newly developed clubbing</a:t>
            </a:r>
          </a:p>
          <a:p>
            <a:pPr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sz="3100" b="1" dirty="0" smtClean="0"/>
              <a:t>ASSESSMENT OF SEVERITY OF AIRFLOW OBSTRUCTION ACCORDING TO FEV</a:t>
            </a:r>
            <a:r>
              <a:rPr lang="en-US" sz="3100" b="1" baseline="-25000" dirty="0" smtClean="0"/>
              <a:t>1</a:t>
            </a:r>
            <a:br>
              <a:rPr lang="en-US" sz="3100" b="1" baseline="-25000" dirty="0" smtClean="0"/>
            </a:br>
            <a:r>
              <a:rPr lang="en-US" sz="3100" b="1" dirty="0" smtClean="0"/>
              <a:t> ( classification of COPD according to the severity )</a:t>
            </a:r>
            <a:endParaRPr lang="en-US" sz="3100" b="1" dirty="0"/>
          </a:p>
        </p:txBody>
      </p:sp>
      <p:sp>
        <p:nvSpPr>
          <p:cNvPr id="184322" name="Content Placeholder 2"/>
          <p:cNvSpPr>
            <a:spLocks noGrp="1"/>
          </p:cNvSpPr>
          <p:nvPr>
            <p:ph idx="1"/>
          </p:nvPr>
        </p:nvSpPr>
        <p:spPr/>
        <p:txBody>
          <a:bodyPr/>
          <a:lstStyle/>
          <a:p>
            <a:pPr eaLnBrk="1" hangingPunct="1">
              <a:buFont typeface="Arial" charset="0"/>
              <a:buNone/>
            </a:pPr>
            <a:r>
              <a:rPr lang="en-US" smtClean="0"/>
              <a:t> </a:t>
            </a:r>
          </a:p>
          <a:p>
            <a:pPr eaLnBrk="1" hangingPunct="1"/>
            <a:r>
              <a:rPr lang="en-US" b="1" smtClean="0"/>
              <a:t>Severity</a:t>
            </a:r>
            <a:r>
              <a:rPr lang="en-US" smtClean="0"/>
              <a:t>                     </a:t>
            </a:r>
            <a:r>
              <a:rPr lang="en-US" b="1" smtClean="0"/>
              <a:t>FEV</a:t>
            </a:r>
            <a:r>
              <a:rPr lang="en-US" b="1" baseline="-25000" smtClean="0"/>
              <a:t>1</a:t>
            </a:r>
          </a:p>
          <a:p>
            <a:pPr eaLnBrk="1" hangingPunct="1">
              <a:buFont typeface="Arial" charset="0"/>
              <a:buNone/>
            </a:pPr>
            <a:endParaRPr lang="en-US" b="1" baseline="-25000" smtClean="0"/>
          </a:p>
          <a:p>
            <a:pPr eaLnBrk="1" hangingPunct="1"/>
            <a:r>
              <a:rPr lang="en-US" smtClean="0"/>
              <a:t> </a:t>
            </a:r>
            <a:r>
              <a:rPr lang="en-US" b="1" smtClean="0"/>
              <a:t>Mild</a:t>
            </a:r>
            <a:r>
              <a:rPr lang="en-US" smtClean="0"/>
              <a:t>                       50-80% predicted</a:t>
            </a:r>
          </a:p>
          <a:p>
            <a:pPr eaLnBrk="1" hangingPunct="1"/>
            <a:r>
              <a:rPr lang="en-US" smtClean="0"/>
              <a:t> </a:t>
            </a:r>
            <a:r>
              <a:rPr lang="en-US" b="1" smtClean="0"/>
              <a:t>Moderate </a:t>
            </a:r>
            <a:r>
              <a:rPr lang="en-US" smtClean="0"/>
              <a:t>            30-49% predicted </a:t>
            </a:r>
          </a:p>
          <a:p>
            <a:pPr eaLnBrk="1" hangingPunct="1"/>
            <a:r>
              <a:rPr lang="en-US" b="1" smtClean="0"/>
              <a:t>Severe</a:t>
            </a:r>
            <a:r>
              <a:rPr lang="en-US" smtClean="0"/>
              <a:t>                   &lt; 30% predicted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09600" y="457200"/>
            <a:ext cx="8534400" cy="1143000"/>
          </a:xfrm>
        </p:spPr>
        <p:txBody>
          <a:bodyPr rtlCol="0">
            <a:normAutofit fontScale="90000"/>
          </a:bodyPr>
          <a:lstStyle/>
          <a:p>
            <a:pPr eaLnBrk="1" fontAlgn="auto" hangingPunct="1">
              <a:spcAft>
                <a:spcPts val="0"/>
              </a:spcAft>
              <a:defRPr/>
            </a:pPr>
            <a:r>
              <a:rPr lang="en-GB" altLang="zh-CN" b="1"/>
              <a:t>CHRONIC OBSTRUCTIVE PULMONARY DISEASE:</a:t>
            </a:r>
          </a:p>
        </p:txBody>
      </p:sp>
      <p:sp>
        <p:nvSpPr>
          <p:cNvPr id="153634" name="Rectangle 3"/>
          <p:cNvSpPr>
            <a:spLocks noGrp="1" noChangeArrowheads="1"/>
          </p:cNvSpPr>
          <p:nvPr>
            <p:ph type="body" idx="1"/>
          </p:nvPr>
        </p:nvSpPr>
        <p:spPr/>
        <p:txBody>
          <a:bodyPr/>
          <a:lstStyle/>
          <a:p>
            <a:pPr eaLnBrk="1" hangingPunct="1">
              <a:buFont typeface="Arial" charset="0"/>
              <a:buNone/>
            </a:pPr>
            <a:endParaRPr lang="ar-IQ" smtClean="0"/>
          </a:p>
        </p:txBody>
      </p:sp>
      <p:graphicFrame>
        <p:nvGraphicFramePr>
          <p:cNvPr id="153632" name="Object 32"/>
          <p:cNvGraphicFramePr>
            <a:graphicFrameLocks noChangeAspect="1"/>
          </p:cNvGraphicFramePr>
          <p:nvPr/>
        </p:nvGraphicFramePr>
        <p:xfrm>
          <a:off x="1066800" y="1981200"/>
          <a:ext cx="7772400" cy="4114800"/>
        </p:xfrm>
        <a:graphic>
          <a:graphicData uri="http://schemas.openxmlformats.org/presentationml/2006/ole">
            <p:oleObj spid="_x0000_s153632" name="CorelPhotoPaint.Image.8" r:id="rId3" imgW="5130159" imgH="2958730" progId="">
              <p:embed/>
            </p:oleObj>
          </a:graphicData>
        </a:graphic>
      </p:graphicFrame>
    </p:spTree>
  </p:cSld>
  <p:clrMapOvr>
    <a:masterClrMapping/>
  </p:clrMapOvr>
  <p:transition>
    <p:rand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69" name="Title 1"/>
          <p:cNvSpPr>
            <a:spLocks noGrp="1"/>
          </p:cNvSpPr>
          <p:nvPr>
            <p:ph type="title"/>
          </p:nvPr>
        </p:nvSpPr>
        <p:spPr/>
        <p:txBody>
          <a:bodyPr/>
          <a:lstStyle/>
          <a:p>
            <a:pPr eaLnBrk="1" hangingPunct="1"/>
            <a:r>
              <a:rPr lang="en-US" b="1" smtClean="0">
                <a:solidFill>
                  <a:srgbClr val="0070C0"/>
                </a:solidFill>
              </a:rPr>
              <a:t>Complications of COPD</a:t>
            </a:r>
          </a:p>
        </p:txBody>
      </p:sp>
      <p:sp>
        <p:nvSpPr>
          <p:cNvPr id="3" name="Content Placeholder 2"/>
          <p:cNvSpPr>
            <a:spLocks noGrp="1"/>
          </p:cNvSpPr>
          <p:nvPr>
            <p:ph idx="1"/>
          </p:nvPr>
        </p:nvSpPr>
        <p:spPr/>
        <p:txBody>
          <a:bodyPr rtlCol="0">
            <a:normAutofit fontScale="92500" lnSpcReduction="10000"/>
          </a:bodyPr>
          <a:lstStyle/>
          <a:p>
            <a:pPr eaLnBrk="1" fontAlgn="auto" hangingPunct="1">
              <a:spcAft>
                <a:spcPts val="0"/>
              </a:spcAft>
              <a:buFont typeface="Arial" pitchFamily="34" charset="0"/>
              <a:buChar char="•"/>
              <a:defRPr/>
            </a:pPr>
            <a:r>
              <a:rPr lang="en-US" b="1" dirty="0" smtClean="0">
                <a:solidFill>
                  <a:srgbClr val="FF0000"/>
                </a:solidFill>
              </a:rPr>
              <a:t>Pulmonary </a:t>
            </a:r>
            <a:r>
              <a:rPr lang="en-US" b="1" dirty="0" err="1" smtClean="0">
                <a:solidFill>
                  <a:srgbClr val="FF0000"/>
                </a:solidFill>
              </a:rPr>
              <a:t>bullae</a:t>
            </a:r>
            <a:r>
              <a:rPr lang="en-US" b="1" dirty="0" smtClean="0">
                <a:solidFill>
                  <a:srgbClr val="FF0000"/>
                </a:solidFill>
              </a:rPr>
              <a:t>:</a:t>
            </a:r>
          </a:p>
          <a:p>
            <a:pPr eaLnBrk="1" fontAlgn="auto" hangingPunct="1">
              <a:spcAft>
                <a:spcPts val="0"/>
              </a:spcAft>
              <a:buFont typeface="Arial" pitchFamily="34" charset="0"/>
              <a:buNone/>
              <a:defRPr/>
            </a:pPr>
            <a:r>
              <a:rPr lang="en-US" dirty="0" smtClean="0"/>
              <a:t>     Are thin-walled airspaces created by rupture of alveolar walls. They may be single or multiple , large or small &amp; tend to be situated </a:t>
            </a:r>
            <a:r>
              <a:rPr lang="en-US" dirty="0" err="1" smtClean="0"/>
              <a:t>subpleurally</a:t>
            </a:r>
            <a:r>
              <a:rPr lang="en-US" dirty="0" smtClean="0"/>
              <a:t> , Rupture of </a:t>
            </a:r>
            <a:r>
              <a:rPr lang="en-US" dirty="0" err="1" smtClean="0"/>
              <a:t>subpleural</a:t>
            </a:r>
            <a:r>
              <a:rPr lang="en-US" dirty="0" smtClean="0"/>
              <a:t> </a:t>
            </a:r>
            <a:r>
              <a:rPr lang="en-US" dirty="0" err="1" smtClean="0"/>
              <a:t>bullae</a:t>
            </a:r>
            <a:r>
              <a:rPr lang="en-US" dirty="0" smtClean="0"/>
              <a:t> may cause </a:t>
            </a:r>
            <a:r>
              <a:rPr lang="en-US" dirty="0" err="1" smtClean="0">
                <a:solidFill>
                  <a:srgbClr val="FF0000"/>
                </a:solidFill>
              </a:rPr>
              <a:t>pneumothorax</a:t>
            </a:r>
            <a:r>
              <a:rPr lang="en-US" dirty="0" smtClean="0">
                <a:solidFill>
                  <a:srgbClr val="FF0000"/>
                </a:solidFill>
              </a:rPr>
              <a:t>,</a:t>
            </a:r>
            <a:r>
              <a:rPr lang="en-US" dirty="0" smtClean="0"/>
              <a:t>&amp; </a:t>
            </a:r>
            <a:r>
              <a:rPr lang="en-US" dirty="0" err="1" smtClean="0"/>
              <a:t>occationally</a:t>
            </a:r>
            <a:r>
              <a:rPr lang="en-US" dirty="0" smtClean="0"/>
              <a:t> </a:t>
            </a:r>
            <a:r>
              <a:rPr lang="en-US" dirty="0" err="1" smtClean="0"/>
              <a:t>bullae</a:t>
            </a:r>
            <a:r>
              <a:rPr lang="en-US" dirty="0" smtClean="0"/>
              <a:t> increase in size , compress functioning lung tissue &amp; further embarrass pulmonary ventilation.</a:t>
            </a:r>
          </a:p>
          <a:p>
            <a:pPr eaLnBrk="1" fontAlgn="auto" hangingPunct="1">
              <a:spcAft>
                <a:spcPts val="0"/>
              </a:spcAft>
              <a:buFont typeface="Arial" pitchFamily="34" charset="0"/>
              <a:buNone/>
              <a:defRPr/>
            </a:pPr>
            <a:r>
              <a:rPr lang="en-US" b="1" dirty="0" smtClean="0">
                <a:solidFill>
                  <a:srgbClr val="FF0000"/>
                </a:solidFill>
              </a:rPr>
              <a:t>Respiratory failure </a:t>
            </a:r>
            <a:r>
              <a:rPr lang="en-US" dirty="0" smtClean="0"/>
              <a:t>&amp; </a:t>
            </a:r>
            <a:r>
              <a:rPr lang="en-US" b="1" dirty="0" err="1" smtClean="0">
                <a:solidFill>
                  <a:srgbClr val="FF0000"/>
                </a:solidFill>
              </a:rPr>
              <a:t>cor</a:t>
            </a:r>
            <a:r>
              <a:rPr lang="en-US" b="1" dirty="0" smtClean="0">
                <a:solidFill>
                  <a:srgbClr val="FF0000"/>
                </a:solidFill>
              </a:rPr>
              <a:t> </a:t>
            </a:r>
            <a:r>
              <a:rPr lang="en-US" b="1" dirty="0" err="1" smtClean="0">
                <a:solidFill>
                  <a:srgbClr val="FF0000"/>
                </a:solidFill>
              </a:rPr>
              <a:t>pulmonale</a:t>
            </a:r>
            <a:r>
              <a:rPr lang="en-US" b="1" dirty="0" smtClean="0">
                <a:solidFill>
                  <a:srgbClr val="FF0000"/>
                </a:solidFill>
              </a:rPr>
              <a:t> </a:t>
            </a:r>
            <a:r>
              <a:rPr lang="en-US" dirty="0" smtClean="0"/>
              <a:t>are generally late complications in COPD patients.</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3" name="Title 1"/>
          <p:cNvSpPr>
            <a:spLocks noGrp="1"/>
          </p:cNvSpPr>
          <p:nvPr>
            <p:ph type="ctrTitle"/>
          </p:nvPr>
        </p:nvSpPr>
        <p:spPr>
          <a:xfrm>
            <a:off x="685800" y="0"/>
            <a:ext cx="7772400" cy="1371600"/>
          </a:xfrm>
        </p:spPr>
        <p:txBody>
          <a:bodyPr/>
          <a:lstStyle/>
          <a:p>
            <a:pPr eaLnBrk="1" hangingPunct="1"/>
            <a:r>
              <a:rPr lang="en-US" b="1" smtClean="0">
                <a:solidFill>
                  <a:srgbClr val="0070C0"/>
                </a:solidFill>
              </a:rPr>
              <a:t>COPD-Investigations</a:t>
            </a:r>
            <a:r>
              <a:rPr lang="en-US" smtClean="0"/>
              <a:t> </a:t>
            </a:r>
          </a:p>
        </p:txBody>
      </p:sp>
      <p:sp>
        <p:nvSpPr>
          <p:cNvPr id="187394" name="Subtitle 2"/>
          <p:cNvSpPr>
            <a:spLocks noGrp="1"/>
          </p:cNvSpPr>
          <p:nvPr>
            <p:ph type="subTitle" idx="1"/>
          </p:nvPr>
        </p:nvSpPr>
        <p:spPr>
          <a:xfrm>
            <a:off x="304800" y="1752600"/>
            <a:ext cx="8839200" cy="5562600"/>
          </a:xfrm>
        </p:spPr>
        <p:txBody>
          <a:bodyPr/>
          <a:lstStyle/>
          <a:p>
            <a:pPr algn="l" eaLnBrk="1" hangingPunct="1"/>
            <a:r>
              <a:rPr lang="en-US" b="1" smtClean="0">
                <a:solidFill>
                  <a:srgbClr val="FF0000"/>
                </a:solidFill>
              </a:rPr>
              <a:t>Pulmonary function tests</a:t>
            </a:r>
          </a:p>
          <a:p>
            <a:pPr algn="l" eaLnBrk="1" hangingPunct="1"/>
            <a:r>
              <a:rPr lang="en-US" sz="2400" smtClean="0">
                <a:solidFill>
                  <a:schemeClr val="tx1"/>
                </a:solidFill>
              </a:rPr>
              <a:t>The diagnosis of COPD requires objective demonstration of airflow obstruction by  </a:t>
            </a:r>
            <a:r>
              <a:rPr lang="en-US" sz="2800" b="1" smtClean="0">
                <a:solidFill>
                  <a:srgbClr val="FFFF00"/>
                </a:solidFill>
              </a:rPr>
              <a:t>spirometry</a:t>
            </a:r>
            <a:r>
              <a:rPr lang="en-US" sz="2400" smtClean="0">
                <a:solidFill>
                  <a:schemeClr val="tx1"/>
                </a:solidFill>
              </a:rPr>
              <a:t> and is established when</a:t>
            </a:r>
          </a:p>
          <a:p>
            <a:pPr algn="l" eaLnBrk="1" hangingPunct="1"/>
            <a:r>
              <a:rPr lang="en-US" sz="2400" smtClean="0">
                <a:solidFill>
                  <a:schemeClr val="tx1"/>
                </a:solidFill>
              </a:rPr>
              <a:t> </a:t>
            </a:r>
            <a:r>
              <a:rPr lang="en-US" sz="2400" b="1" smtClean="0">
                <a:solidFill>
                  <a:schemeClr val="tx1"/>
                </a:solidFill>
              </a:rPr>
              <a:t>FEV</a:t>
            </a:r>
            <a:r>
              <a:rPr lang="en-US" sz="2400" b="1" baseline="-25000" smtClean="0">
                <a:solidFill>
                  <a:schemeClr val="tx1"/>
                </a:solidFill>
              </a:rPr>
              <a:t>1</a:t>
            </a:r>
            <a:r>
              <a:rPr lang="en-US" sz="2400" smtClean="0">
                <a:solidFill>
                  <a:schemeClr val="tx1"/>
                </a:solidFill>
              </a:rPr>
              <a:t> is less than 80% of the predicted value and accompanied by </a:t>
            </a:r>
            <a:r>
              <a:rPr lang="en-US" sz="2400" b="1" smtClean="0">
                <a:solidFill>
                  <a:schemeClr val="tx1"/>
                </a:solidFill>
              </a:rPr>
              <a:t>FEV</a:t>
            </a:r>
            <a:r>
              <a:rPr lang="en-US" sz="2400" b="1" baseline="-25000" smtClean="0">
                <a:solidFill>
                  <a:schemeClr val="tx1"/>
                </a:solidFill>
              </a:rPr>
              <a:t>1</a:t>
            </a:r>
            <a:r>
              <a:rPr lang="en-US" sz="2400" b="1" smtClean="0">
                <a:solidFill>
                  <a:schemeClr val="tx1"/>
                </a:solidFill>
              </a:rPr>
              <a:t>/FVC</a:t>
            </a:r>
            <a:r>
              <a:rPr lang="en-US" sz="2400" smtClean="0">
                <a:solidFill>
                  <a:schemeClr val="tx1"/>
                </a:solidFill>
              </a:rPr>
              <a:t> &lt; 70%</a:t>
            </a:r>
          </a:p>
          <a:p>
            <a:pPr algn="l" eaLnBrk="1" hangingPunct="1"/>
            <a:r>
              <a:rPr lang="en-US" sz="2400" smtClean="0">
                <a:solidFill>
                  <a:schemeClr val="tx1"/>
                </a:solidFill>
              </a:rPr>
              <a:t> normal FEV</a:t>
            </a:r>
            <a:r>
              <a:rPr lang="en-US" sz="2400" baseline="-25000" smtClean="0">
                <a:solidFill>
                  <a:schemeClr val="tx1"/>
                </a:solidFill>
              </a:rPr>
              <a:t>1</a:t>
            </a:r>
            <a:r>
              <a:rPr lang="en-US" sz="2400" smtClean="0">
                <a:solidFill>
                  <a:schemeClr val="tx1"/>
                </a:solidFill>
              </a:rPr>
              <a:t> exclude the diagnosis of COPD</a:t>
            </a:r>
          </a:p>
          <a:p>
            <a:pPr algn="l" eaLnBrk="1" hangingPunct="1"/>
            <a:r>
              <a:rPr lang="en-US" sz="2400" smtClean="0">
                <a:solidFill>
                  <a:schemeClr val="tx1"/>
                </a:solidFill>
              </a:rPr>
              <a:t> </a:t>
            </a:r>
            <a:r>
              <a:rPr lang="en-US" sz="2400" b="1" smtClean="0">
                <a:solidFill>
                  <a:schemeClr val="tx1"/>
                </a:solidFill>
              </a:rPr>
              <a:t>Reversability test </a:t>
            </a:r>
            <a:r>
              <a:rPr lang="en-US" sz="2400" smtClean="0">
                <a:solidFill>
                  <a:schemeClr val="tx1"/>
                </a:solidFill>
              </a:rPr>
              <a:t>is necessory  to detect  asthmatic cases.</a:t>
            </a:r>
          </a:p>
          <a:p>
            <a:pPr algn="l" eaLnBrk="1" hangingPunct="1"/>
            <a:r>
              <a:rPr lang="en-US" sz="2400" smtClean="0">
                <a:solidFill>
                  <a:schemeClr val="tx1"/>
                </a:solidFill>
              </a:rPr>
              <a:t>Lung volumes show an increase in </a:t>
            </a:r>
            <a:r>
              <a:rPr lang="en-US" sz="2400" b="1" smtClean="0">
                <a:solidFill>
                  <a:schemeClr val="tx1"/>
                </a:solidFill>
              </a:rPr>
              <a:t>TLC</a:t>
            </a:r>
            <a:r>
              <a:rPr lang="en-US" sz="2400" smtClean="0">
                <a:solidFill>
                  <a:schemeClr val="tx1"/>
                </a:solidFill>
              </a:rPr>
              <a:t> &amp; </a:t>
            </a:r>
            <a:r>
              <a:rPr lang="en-US" sz="2400" b="1" smtClean="0">
                <a:solidFill>
                  <a:schemeClr val="tx1"/>
                </a:solidFill>
              </a:rPr>
              <a:t>RV</a:t>
            </a:r>
            <a:r>
              <a:rPr lang="en-US" sz="2400" smtClean="0">
                <a:solidFill>
                  <a:schemeClr val="tx1"/>
                </a:solidFill>
              </a:rPr>
              <a:t> due  to gas trapping</a:t>
            </a:r>
          </a:p>
          <a:p>
            <a:pPr algn="l" eaLnBrk="1" hangingPunct="1"/>
            <a:r>
              <a:rPr lang="en-US" sz="2400" smtClean="0">
                <a:solidFill>
                  <a:schemeClr val="tx1"/>
                </a:solidFill>
              </a:rPr>
              <a:t>The </a:t>
            </a:r>
            <a:r>
              <a:rPr lang="en-US" sz="2400" b="1" smtClean="0">
                <a:solidFill>
                  <a:schemeClr val="tx1"/>
                </a:solidFill>
              </a:rPr>
              <a:t>carbone monoxide transfer factor </a:t>
            </a:r>
            <a:r>
              <a:rPr lang="en-US" sz="2400" smtClean="0">
                <a:solidFill>
                  <a:schemeClr val="tx1"/>
                </a:solidFill>
              </a:rPr>
              <a:t>&amp; coefficient are markedly reduced in patients with sever emphysema component</a:t>
            </a:r>
          </a:p>
          <a:p>
            <a:pPr algn="l" eaLnBrk="1" hangingPunct="1"/>
            <a:r>
              <a:rPr lang="en-US" sz="2400" smtClean="0">
                <a:solidFill>
                  <a:schemeClr val="tx1"/>
                </a:solidFill>
              </a:rPr>
              <a:t>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Freeform 2"/>
          <p:cNvSpPr>
            <a:spLocks/>
          </p:cNvSpPr>
          <p:nvPr/>
        </p:nvSpPr>
        <p:spPr bwMode="auto">
          <a:xfrm>
            <a:off x="2124075" y="5645150"/>
            <a:ext cx="3521075" cy="836613"/>
          </a:xfrm>
          <a:custGeom>
            <a:avLst/>
            <a:gdLst/>
            <a:ahLst/>
            <a:cxnLst>
              <a:cxn ang="0">
                <a:pos x="79" y="0"/>
              </a:cxn>
              <a:cxn ang="0">
                <a:pos x="62" y="2"/>
              </a:cxn>
              <a:cxn ang="0">
                <a:pos x="48" y="8"/>
              </a:cxn>
              <a:cxn ang="0">
                <a:pos x="35" y="16"/>
              </a:cxn>
              <a:cxn ang="0">
                <a:pos x="23" y="26"/>
              </a:cxn>
              <a:cxn ang="0">
                <a:pos x="14" y="40"/>
              </a:cxn>
              <a:cxn ang="0">
                <a:pos x="7" y="54"/>
              </a:cxn>
              <a:cxn ang="0">
                <a:pos x="1" y="70"/>
              </a:cxn>
              <a:cxn ang="0">
                <a:pos x="0" y="89"/>
              </a:cxn>
              <a:cxn ang="0">
                <a:pos x="0" y="440"/>
              </a:cxn>
              <a:cxn ang="0">
                <a:pos x="1" y="458"/>
              </a:cxn>
              <a:cxn ang="0">
                <a:pos x="7" y="475"/>
              </a:cxn>
              <a:cxn ang="0">
                <a:pos x="14" y="489"/>
              </a:cxn>
              <a:cxn ang="0">
                <a:pos x="23" y="503"/>
              </a:cxn>
              <a:cxn ang="0">
                <a:pos x="35" y="513"/>
              </a:cxn>
              <a:cxn ang="0">
                <a:pos x="48" y="521"/>
              </a:cxn>
              <a:cxn ang="0">
                <a:pos x="62" y="525"/>
              </a:cxn>
              <a:cxn ang="0">
                <a:pos x="79" y="527"/>
              </a:cxn>
              <a:cxn ang="0">
                <a:pos x="2419" y="527"/>
              </a:cxn>
              <a:cxn ang="0">
                <a:pos x="2435" y="525"/>
              </a:cxn>
              <a:cxn ang="0">
                <a:pos x="2449" y="521"/>
              </a:cxn>
              <a:cxn ang="0">
                <a:pos x="2462" y="513"/>
              </a:cxn>
              <a:cxn ang="0">
                <a:pos x="2475" y="503"/>
              </a:cxn>
              <a:cxn ang="0">
                <a:pos x="2484" y="489"/>
              </a:cxn>
              <a:cxn ang="0">
                <a:pos x="2491" y="475"/>
              </a:cxn>
              <a:cxn ang="0">
                <a:pos x="2494" y="458"/>
              </a:cxn>
              <a:cxn ang="0">
                <a:pos x="2496" y="440"/>
              </a:cxn>
              <a:cxn ang="0">
                <a:pos x="2496" y="89"/>
              </a:cxn>
              <a:cxn ang="0">
                <a:pos x="2494" y="70"/>
              </a:cxn>
              <a:cxn ang="0">
                <a:pos x="2491" y="54"/>
              </a:cxn>
              <a:cxn ang="0">
                <a:pos x="2484" y="40"/>
              </a:cxn>
              <a:cxn ang="0">
                <a:pos x="2475" y="26"/>
              </a:cxn>
              <a:cxn ang="0">
                <a:pos x="2462" y="16"/>
              </a:cxn>
              <a:cxn ang="0">
                <a:pos x="2449" y="8"/>
              </a:cxn>
              <a:cxn ang="0">
                <a:pos x="2435" y="2"/>
              </a:cxn>
              <a:cxn ang="0">
                <a:pos x="2419" y="0"/>
              </a:cxn>
              <a:cxn ang="0">
                <a:pos x="79" y="0"/>
              </a:cxn>
            </a:cxnLst>
            <a:rect l="0" t="0" r="r" b="b"/>
            <a:pathLst>
              <a:path w="2496" h="527">
                <a:moveTo>
                  <a:pt x="79" y="0"/>
                </a:moveTo>
                <a:lnTo>
                  <a:pt x="62" y="2"/>
                </a:lnTo>
                <a:lnTo>
                  <a:pt x="48" y="8"/>
                </a:lnTo>
                <a:lnTo>
                  <a:pt x="35" y="16"/>
                </a:lnTo>
                <a:lnTo>
                  <a:pt x="23" y="26"/>
                </a:lnTo>
                <a:lnTo>
                  <a:pt x="14" y="40"/>
                </a:lnTo>
                <a:lnTo>
                  <a:pt x="7" y="54"/>
                </a:lnTo>
                <a:lnTo>
                  <a:pt x="1" y="70"/>
                </a:lnTo>
                <a:lnTo>
                  <a:pt x="0" y="89"/>
                </a:lnTo>
                <a:lnTo>
                  <a:pt x="0" y="440"/>
                </a:lnTo>
                <a:lnTo>
                  <a:pt x="1" y="458"/>
                </a:lnTo>
                <a:lnTo>
                  <a:pt x="7" y="475"/>
                </a:lnTo>
                <a:lnTo>
                  <a:pt x="14" y="489"/>
                </a:lnTo>
                <a:lnTo>
                  <a:pt x="23" y="503"/>
                </a:lnTo>
                <a:lnTo>
                  <a:pt x="35" y="513"/>
                </a:lnTo>
                <a:lnTo>
                  <a:pt x="48" y="521"/>
                </a:lnTo>
                <a:lnTo>
                  <a:pt x="62" y="525"/>
                </a:lnTo>
                <a:lnTo>
                  <a:pt x="79" y="527"/>
                </a:lnTo>
                <a:lnTo>
                  <a:pt x="2419" y="527"/>
                </a:lnTo>
                <a:lnTo>
                  <a:pt x="2435" y="525"/>
                </a:lnTo>
                <a:lnTo>
                  <a:pt x="2449" y="521"/>
                </a:lnTo>
                <a:lnTo>
                  <a:pt x="2462" y="513"/>
                </a:lnTo>
                <a:lnTo>
                  <a:pt x="2475" y="503"/>
                </a:lnTo>
                <a:lnTo>
                  <a:pt x="2484" y="489"/>
                </a:lnTo>
                <a:lnTo>
                  <a:pt x="2491" y="475"/>
                </a:lnTo>
                <a:lnTo>
                  <a:pt x="2494" y="458"/>
                </a:lnTo>
                <a:lnTo>
                  <a:pt x="2496" y="440"/>
                </a:lnTo>
                <a:lnTo>
                  <a:pt x="2496" y="89"/>
                </a:lnTo>
                <a:lnTo>
                  <a:pt x="2494" y="70"/>
                </a:lnTo>
                <a:lnTo>
                  <a:pt x="2491" y="54"/>
                </a:lnTo>
                <a:lnTo>
                  <a:pt x="2484" y="40"/>
                </a:lnTo>
                <a:lnTo>
                  <a:pt x="2475" y="26"/>
                </a:lnTo>
                <a:lnTo>
                  <a:pt x="2462" y="16"/>
                </a:lnTo>
                <a:lnTo>
                  <a:pt x="2449" y="8"/>
                </a:lnTo>
                <a:lnTo>
                  <a:pt x="2435" y="2"/>
                </a:lnTo>
                <a:lnTo>
                  <a:pt x="2419" y="0"/>
                </a:lnTo>
                <a:lnTo>
                  <a:pt x="79" y="0"/>
                </a:lnTo>
                <a:close/>
              </a:path>
            </a:pathLst>
          </a:custGeom>
          <a:solidFill>
            <a:srgbClr val="FF3300"/>
          </a:solidFill>
          <a:ln w="9525">
            <a:noFill/>
            <a:round/>
            <a:headEnd/>
            <a:tailEnd/>
          </a:ln>
          <a:effectLst>
            <a:outerShdw dist="53882" dir="2700000" algn="ctr" rotWithShape="0">
              <a:srgbClr val="000000"/>
            </a:outerShdw>
          </a:effectLst>
        </p:spPr>
        <p:txBody>
          <a:bodyPr/>
          <a:lstStyle/>
          <a:p>
            <a:pPr algn="l" rtl="0" fontAlgn="auto">
              <a:spcBef>
                <a:spcPts val="0"/>
              </a:spcBef>
              <a:spcAft>
                <a:spcPts val="0"/>
              </a:spcAft>
              <a:defRPr/>
            </a:pPr>
            <a:endParaRPr lang="en-US">
              <a:latin typeface="+mn-lt"/>
              <a:cs typeface="+mn-cs"/>
            </a:endParaRPr>
          </a:p>
        </p:txBody>
      </p:sp>
      <p:sp>
        <p:nvSpPr>
          <p:cNvPr id="65539" name="Freeform 3"/>
          <p:cNvSpPr>
            <a:spLocks/>
          </p:cNvSpPr>
          <p:nvPr/>
        </p:nvSpPr>
        <p:spPr bwMode="auto">
          <a:xfrm>
            <a:off x="468313" y="2105025"/>
            <a:ext cx="2347912" cy="2206625"/>
          </a:xfrm>
          <a:custGeom>
            <a:avLst/>
            <a:gdLst/>
            <a:ahLst/>
            <a:cxnLst>
              <a:cxn ang="0">
                <a:pos x="206" y="0"/>
              </a:cxn>
              <a:cxn ang="0">
                <a:pos x="185" y="2"/>
              </a:cxn>
              <a:cxn ang="0">
                <a:pos x="165" y="4"/>
              </a:cxn>
              <a:cxn ang="0">
                <a:pos x="145" y="10"/>
              </a:cxn>
              <a:cxn ang="0">
                <a:pos x="125" y="18"/>
              </a:cxn>
              <a:cxn ang="0">
                <a:pos x="91" y="38"/>
              </a:cxn>
              <a:cxn ang="0">
                <a:pos x="61" y="67"/>
              </a:cxn>
              <a:cxn ang="0">
                <a:pos x="35" y="101"/>
              </a:cxn>
              <a:cxn ang="0">
                <a:pos x="16" y="141"/>
              </a:cxn>
              <a:cxn ang="0">
                <a:pos x="8" y="161"/>
              </a:cxn>
              <a:cxn ang="0">
                <a:pos x="3" y="184"/>
              </a:cxn>
              <a:cxn ang="0">
                <a:pos x="1" y="206"/>
              </a:cxn>
              <a:cxn ang="0">
                <a:pos x="0" y="230"/>
              </a:cxn>
              <a:cxn ang="0">
                <a:pos x="0" y="1160"/>
              </a:cxn>
              <a:cxn ang="0">
                <a:pos x="1" y="1184"/>
              </a:cxn>
              <a:cxn ang="0">
                <a:pos x="3" y="1206"/>
              </a:cxn>
              <a:cxn ang="0">
                <a:pos x="8" y="1228"/>
              </a:cxn>
              <a:cxn ang="0">
                <a:pos x="16" y="1249"/>
              </a:cxn>
              <a:cxn ang="0">
                <a:pos x="35" y="1289"/>
              </a:cxn>
              <a:cxn ang="0">
                <a:pos x="61" y="1323"/>
              </a:cxn>
              <a:cxn ang="0">
                <a:pos x="91" y="1352"/>
              </a:cxn>
              <a:cxn ang="0">
                <a:pos x="125" y="1372"/>
              </a:cxn>
              <a:cxn ang="0">
                <a:pos x="145" y="1380"/>
              </a:cxn>
              <a:cxn ang="0">
                <a:pos x="165" y="1386"/>
              </a:cxn>
              <a:cxn ang="0">
                <a:pos x="185" y="1388"/>
              </a:cxn>
              <a:cxn ang="0">
                <a:pos x="206" y="1390"/>
              </a:cxn>
              <a:cxn ang="0">
                <a:pos x="1458" y="1390"/>
              </a:cxn>
              <a:cxn ang="0">
                <a:pos x="1479" y="1388"/>
              </a:cxn>
              <a:cxn ang="0">
                <a:pos x="1499" y="1386"/>
              </a:cxn>
              <a:cxn ang="0">
                <a:pos x="1519" y="1380"/>
              </a:cxn>
              <a:cxn ang="0">
                <a:pos x="1539" y="1372"/>
              </a:cxn>
              <a:cxn ang="0">
                <a:pos x="1573" y="1352"/>
              </a:cxn>
              <a:cxn ang="0">
                <a:pos x="1603" y="1323"/>
              </a:cxn>
              <a:cxn ang="0">
                <a:pos x="1629" y="1289"/>
              </a:cxn>
              <a:cxn ang="0">
                <a:pos x="1648" y="1249"/>
              </a:cxn>
              <a:cxn ang="0">
                <a:pos x="1655" y="1228"/>
              </a:cxn>
              <a:cxn ang="0">
                <a:pos x="1661" y="1206"/>
              </a:cxn>
              <a:cxn ang="0">
                <a:pos x="1663" y="1184"/>
              </a:cxn>
              <a:cxn ang="0">
                <a:pos x="1664" y="1160"/>
              </a:cxn>
              <a:cxn ang="0">
                <a:pos x="1664" y="230"/>
              </a:cxn>
              <a:cxn ang="0">
                <a:pos x="1663" y="206"/>
              </a:cxn>
              <a:cxn ang="0">
                <a:pos x="1661" y="184"/>
              </a:cxn>
              <a:cxn ang="0">
                <a:pos x="1655" y="161"/>
              </a:cxn>
              <a:cxn ang="0">
                <a:pos x="1648" y="141"/>
              </a:cxn>
              <a:cxn ang="0">
                <a:pos x="1629" y="101"/>
              </a:cxn>
              <a:cxn ang="0">
                <a:pos x="1603" y="67"/>
              </a:cxn>
              <a:cxn ang="0">
                <a:pos x="1573" y="38"/>
              </a:cxn>
              <a:cxn ang="0">
                <a:pos x="1539" y="18"/>
              </a:cxn>
              <a:cxn ang="0">
                <a:pos x="1519" y="10"/>
              </a:cxn>
              <a:cxn ang="0">
                <a:pos x="1499" y="4"/>
              </a:cxn>
              <a:cxn ang="0">
                <a:pos x="1479" y="2"/>
              </a:cxn>
              <a:cxn ang="0">
                <a:pos x="1458" y="0"/>
              </a:cxn>
              <a:cxn ang="0">
                <a:pos x="206" y="0"/>
              </a:cxn>
            </a:cxnLst>
            <a:rect l="0" t="0" r="r" b="b"/>
            <a:pathLst>
              <a:path w="1664" h="1390">
                <a:moveTo>
                  <a:pt x="206" y="0"/>
                </a:moveTo>
                <a:lnTo>
                  <a:pt x="185" y="2"/>
                </a:lnTo>
                <a:lnTo>
                  <a:pt x="165" y="4"/>
                </a:lnTo>
                <a:lnTo>
                  <a:pt x="145" y="10"/>
                </a:lnTo>
                <a:lnTo>
                  <a:pt x="125" y="18"/>
                </a:lnTo>
                <a:lnTo>
                  <a:pt x="91" y="38"/>
                </a:lnTo>
                <a:lnTo>
                  <a:pt x="61" y="67"/>
                </a:lnTo>
                <a:lnTo>
                  <a:pt x="35" y="101"/>
                </a:lnTo>
                <a:lnTo>
                  <a:pt x="16" y="141"/>
                </a:lnTo>
                <a:lnTo>
                  <a:pt x="8" y="161"/>
                </a:lnTo>
                <a:lnTo>
                  <a:pt x="3" y="184"/>
                </a:lnTo>
                <a:lnTo>
                  <a:pt x="1" y="206"/>
                </a:lnTo>
                <a:lnTo>
                  <a:pt x="0" y="230"/>
                </a:lnTo>
                <a:lnTo>
                  <a:pt x="0" y="1160"/>
                </a:lnTo>
                <a:lnTo>
                  <a:pt x="1" y="1184"/>
                </a:lnTo>
                <a:lnTo>
                  <a:pt x="3" y="1206"/>
                </a:lnTo>
                <a:lnTo>
                  <a:pt x="8" y="1228"/>
                </a:lnTo>
                <a:lnTo>
                  <a:pt x="16" y="1249"/>
                </a:lnTo>
                <a:lnTo>
                  <a:pt x="35" y="1289"/>
                </a:lnTo>
                <a:lnTo>
                  <a:pt x="61" y="1323"/>
                </a:lnTo>
                <a:lnTo>
                  <a:pt x="91" y="1352"/>
                </a:lnTo>
                <a:lnTo>
                  <a:pt x="125" y="1372"/>
                </a:lnTo>
                <a:lnTo>
                  <a:pt x="145" y="1380"/>
                </a:lnTo>
                <a:lnTo>
                  <a:pt x="165" y="1386"/>
                </a:lnTo>
                <a:lnTo>
                  <a:pt x="185" y="1388"/>
                </a:lnTo>
                <a:lnTo>
                  <a:pt x="206" y="1390"/>
                </a:lnTo>
                <a:lnTo>
                  <a:pt x="1458" y="1390"/>
                </a:lnTo>
                <a:lnTo>
                  <a:pt x="1479" y="1388"/>
                </a:lnTo>
                <a:lnTo>
                  <a:pt x="1499" y="1386"/>
                </a:lnTo>
                <a:lnTo>
                  <a:pt x="1519" y="1380"/>
                </a:lnTo>
                <a:lnTo>
                  <a:pt x="1539" y="1372"/>
                </a:lnTo>
                <a:lnTo>
                  <a:pt x="1573" y="1352"/>
                </a:lnTo>
                <a:lnTo>
                  <a:pt x="1603" y="1323"/>
                </a:lnTo>
                <a:lnTo>
                  <a:pt x="1629" y="1289"/>
                </a:lnTo>
                <a:lnTo>
                  <a:pt x="1648" y="1249"/>
                </a:lnTo>
                <a:lnTo>
                  <a:pt x="1655" y="1228"/>
                </a:lnTo>
                <a:lnTo>
                  <a:pt x="1661" y="1206"/>
                </a:lnTo>
                <a:lnTo>
                  <a:pt x="1663" y="1184"/>
                </a:lnTo>
                <a:lnTo>
                  <a:pt x="1664" y="1160"/>
                </a:lnTo>
                <a:lnTo>
                  <a:pt x="1664" y="230"/>
                </a:lnTo>
                <a:lnTo>
                  <a:pt x="1663" y="206"/>
                </a:lnTo>
                <a:lnTo>
                  <a:pt x="1661" y="184"/>
                </a:lnTo>
                <a:lnTo>
                  <a:pt x="1655" y="161"/>
                </a:lnTo>
                <a:lnTo>
                  <a:pt x="1648" y="141"/>
                </a:lnTo>
                <a:lnTo>
                  <a:pt x="1629" y="101"/>
                </a:lnTo>
                <a:lnTo>
                  <a:pt x="1603" y="67"/>
                </a:lnTo>
                <a:lnTo>
                  <a:pt x="1573" y="38"/>
                </a:lnTo>
                <a:lnTo>
                  <a:pt x="1539" y="18"/>
                </a:lnTo>
                <a:lnTo>
                  <a:pt x="1519" y="10"/>
                </a:lnTo>
                <a:lnTo>
                  <a:pt x="1499" y="4"/>
                </a:lnTo>
                <a:lnTo>
                  <a:pt x="1479" y="2"/>
                </a:lnTo>
                <a:lnTo>
                  <a:pt x="1458" y="0"/>
                </a:lnTo>
                <a:lnTo>
                  <a:pt x="206" y="0"/>
                </a:lnTo>
                <a:close/>
              </a:path>
            </a:pathLst>
          </a:custGeom>
          <a:solidFill>
            <a:srgbClr val="F08F00"/>
          </a:solidFill>
          <a:ln w="9525">
            <a:noFill/>
            <a:round/>
            <a:headEnd/>
            <a:tailEnd/>
          </a:ln>
          <a:effectLst>
            <a:outerShdw dist="53882" dir="2700000" algn="ctr" rotWithShape="0">
              <a:srgbClr val="000000"/>
            </a:outerShdw>
          </a:effectLst>
        </p:spPr>
        <p:txBody>
          <a:bodyPr/>
          <a:lstStyle/>
          <a:p>
            <a:pPr algn="l" rtl="0" fontAlgn="auto">
              <a:spcBef>
                <a:spcPts val="0"/>
              </a:spcBef>
              <a:spcAft>
                <a:spcPts val="0"/>
              </a:spcAft>
              <a:defRPr/>
            </a:pPr>
            <a:endParaRPr lang="en-US">
              <a:latin typeface="+mn-lt"/>
              <a:cs typeface="+mn-cs"/>
            </a:endParaRPr>
          </a:p>
        </p:txBody>
      </p:sp>
      <p:sp>
        <p:nvSpPr>
          <p:cNvPr id="188419" name="Rectangle 4"/>
          <p:cNvSpPr>
            <a:spLocks noChangeArrowheads="1"/>
          </p:cNvSpPr>
          <p:nvPr/>
        </p:nvSpPr>
        <p:spPr bwMode="auto">
          <a:xfrm>
            <a:off x="468313" y="2300288"/>
            <a:ext cx="2351087" cy="1895475"/>
          </a:xfrm>
          <a:prstGeom prst="rect">
            <a:avLst/>
          </a:prstGeom>
          <a:noFill/>
          <a:ln w="9525">
            <a:noFill/>
            <a:miter lim="800000"/>
            <a:headEnd/>
            <a:tailEnd/>
          </a:ln>
        </p:spPr>
        <p:txBody>
          <a:bodyPr/>
          <a:lstStyle/>
          <a:p>
            <a:pPr algn="l" rtl="0"/>
            <a:endParaRPr lang="ar-IQ">
              <a:latin typeface="Calibri" pitchFamily="34" charset="0"/>
            </a:endParaRPr>
          </a:p>
        </p:txBody>
      </p:sp>
      <p:sp>
        <p:nvSpPr>
          <p:cNvPr id="188420" name="Rectangle 5"/>
          <p:cNvSpPr>
            <a:spLocks noChangeArrowheads="1"/>
          </p:cNvSpPr>
          <p:nvPr/>
        </p:nvSpPr>
        <p:spPr bwMode="auto">
          <a:xfrm>
            <a:off x="747713" y="2276475"/>
            <a:ext cx="2047875" cy="430213"/>
          </a:xfrm>
          <a:prstGeom prst="rect">
            <a:avLst/>
          </a:prstGeom>
          <a:noFill/>
          <a:ln w="9525">
            <a:noFill/>
            <a:miter lim="800000"/>
            <a:headEnd/>
            <a:tailEnd/>
          </a:ln>
        </p:spPr>
        <p:txBody>
          <a:bodyPr wrap="none" lIns="0" tIns="0" rIns="0" bIns="0">
            <a:spAutoFit/>
          </a:bodyPr>
          <a:lstStyle/>
          <a:p>
            <a:pPr algn="ctr" rtl="0"/>
            <a:r>
              <a:rPr lang="en-US" sz="2800" b="1">
                <a:solidFill>
                  <a:srgbClr val="000000"/>
                </a:solidFill>
              </a:rPr>
              <a:t>SYMPTOMS</a:t>
            </a:r>
            <a:endParaRPr lang="en-US" sz="2800" b="1"/>
          </a:p>
        </p:txBody>
      </p:sp>
      <p:sp>
        <p:nvSpPr>
          <p:cNvPr id="65542" name="Rectangle 6"/>
          <p:cNvSpPr>
            <a:spLocks noChangeArrowheads="1"/>
          </p:cNvSpPr>
          <p:nvPr/>
        </p:nvSpPr>
        <p:spPr bwMode="auto">
          <a:xfrm>
            <a:off x="1174750" y="2789238"/>
            <a:ext cx="1079500" cy="430212"/>
          </a:xfrm>
          <a:prstGeom prst="rect">
            <a:avLst/>
          </a:prstGeom>
          <a:noFill/>
          <a:ln w="9525">
            <a:noFill/>
            <a:miter lim="800000"/>
            <a:headEnd/>
            <a:tailEnd/>
          </a:ln>
          <a:effectLst>
            <a:outerShdw dist="17961" dir="2700000" algn="ctr" rotWithShape="0">
              <a:srgbClr val="000000"/>
            </a:outerShdw>
          </a:effectLst>
        </p:spPr>
        <p:txBody>
          <a:bodyPr wrap="none" lIns="0" tIns="0" rIns="0" bIns="0">
            <a:spAutoFit/>
          </a:bodyPr>
          <a:lstStyle/>
          <a:p>
            <a:pPr algn="l" rtl="0" fontAlgn="auto">
              <a:spcBef>
                <a:spcPts val="0"/>
              </a:spcBef>
              <a:spcAft>
                <a:spcPts val="0"/>
              </a:spcAft>
              <a:defRPr/>
            </a:pPr>
            <a:r>
              <a:rPr lang="en-US" sz="2800" b="1">
                <a:solidFill>
                  <a:srgbClr val="FFFFFF"/>
                </a:solidFill>
                <a:cs typeface="+mn-cs"/>
              </a:rPr>
              <a:t>cough</a:t>
            </a:r>
            <a:endParaRPr lang="en-US" sz="2800" b="1">
              <a:cs typeface="+mn-cs"/>
            </a:endParaRPr>
          </a:p>
        </p:txBody>
      </p:sp>
      <p:sp>
        <p:nvSpPr>
          <p:cNvPr id="65543" name="Rectangle 7"/>
          <p:cNvSpPr>
            <a:spLocks noChangeArrowheads="1"/>
          </p:cNvSpPr>
          <p:nvPr/>
        </p:nvSpPr>
        <p:spPr bwMode="auto">
          <a:xfrm>
            <a:off x="1077913" y="3248025"/>
            <a:ext cx="1298575" cy="430213"/>
          </a:xfrm>
          <a:prstGeom prst="rect">
            <a:avLst/>
          </a:prstGeom>
          <a:noFill/>
          <a:ln w="9525">
            <a:noFill/>
            <a:miter lim="800000"/>
            <a:headEnd/>
            <a:tailEnd/>
          </a:ln>
          <a:effectLst>
            <a:outerShdw dist="17961" dir="2700000" algn="ctr" rotWithShape="0">
              <a:srgbClr val="000000"/>
            </a:outerShdw>
          </a:effectLst>
        </p:spPr>
        <p:txBody>
          <a:bodyPr wrap="none" lIns="0" tIns="0" rIns="0" bIns="0">
            <a:spAutoFit/>
          </a:bodyPr>
          <a:lstStyle/>
          <a:p>
            <a:pPr algn="l" rtl="0" fontAlgn="auto">
              <a:spcBef>
                <a:spcPts val="0"/>
              </a:spcBef>
              <a:spcAft>
                <a:spcPts val="0"/>
              </a:spcAft>
              <a:defRPr/>
            </a:pPr>
            <a:r>
              <a:rPr lang="en-US" sz="2800" b="1">
                <a:solidFill>
                  <a:srgbClr val="FFFFFF"/>
                </a:solidFill>
                <a:cs typeface="+mn-cs"/>
              </a:rPr>
              <a:t>sputum</a:t>
            </a:r>
            <a:endParaRPr lang="en-US" sz="2800" b="1">
              <a:cs typeface="+mn-cs"/>
            </a:endParaRPr>
          </a:p>
        </p:txBody>
      </p:sp>
      <p:sp>
        <p:nvSpPr>
          <p:cNvPr id="65544" name="Rectangle 8"/>
          <p:cNvSpPr>
            <a:spLocks noChangeArrowheads="1"/>
          </p:cNvSpPr>
          <p:nvPr/>
        </p:nvSpPr>
        <p:spPr bwMode="auto">
          <a:xfrm>
            <a:off x="1008063" y="3706813"/>
            <a:ext cx="1460500" cy="430212"/>
          </a:xfrm>
          <a:prstGeom prst="rect">
            <a:avLst/>
          </a:prstGeom>
          <a:noFill/>
          <a:ln w="9525">
            <a:noFill/>
            <a:miter lim="800000"/>
            <a:headEnd/>
            <a:tailEnd/>
          </a:ln>
          <a:effectLst>
            <a:outerShdw dist="17961" dir="2700000" algn="ctr" rotWithShape="0">
              <a:srgbClr val="000000"/>
            </a:outerShdw>
          </a:effectLst>
        </p:spPr>
        <p:txBody>
          <a:bodyPr wrap="none" lIns="0" tIns="0" rIns="0" bIns="0">
            <a:spAutoFit/>
          </a:bodyPr>
          <a:lstStyle/>
          <a:p>
            <a:pPr algn="l" rtl="0" fontAlgn="auto">
              <a:spcBef>
                <a:spcPts val="0"/>
              </a:spcBef>
              <a:spcAft>
                <a:spcPts val="0"/>
              </a:spcAft>
              <a:defRPr/>
            </a:pPr>
            <a:r>
              <a:rPr lang="en-US" sz="2800" b="1">
                <a:solidFill>
                  <a:srgbClr val="FFFFFF"/>
                </a:solidFill>
                <a:cs typeface="+mn-cs"/>
              </a:rPr>
              <a:t>dyspnea</a:t>
            </a:r>
            <a:endParaRPr lang="en-US" sz="2800" b="1">
              <a:cs typeface="+mn-cs"/>
            </a:endParaRPr>
          </a:p>
        </p:txBody>
      </p:sp>
      <p:sp>
        <p:nvSpPr>
          <p:cNvPr id="65545" name="Freeform 9"/>
          <p:cNvSpPr>
            <a:spLocks/>
          </p:cNvSpPr>
          <p:nvPr/>
        </p:nvSpPr>
        <p:spPr bwMode="auto">
          <a:xfrm>
            <a:off x="4794250" y="1893888"/>
            <a:ext cx="3962400" cy="2628900"/>
          </a:xfrm>
          <a:custGeom>
            <a:avLst/>
            <a:gdLst/>
            <a:ahLst/>
            <a:cxnLst>
              <a:cxn ang="0">
                <a:pos x="235" y="0"/>
              </a:cxn>
              <a:cxn ang="0">
                <a:pos x="212" y="2"/>
              </a:cxn>
              <a:cxn ang="0">
                <a:pos x="188" y="6"/>
              </a:cxn>
              <a:cxn ang="0">
                <a:pos x="165" y="12"/>
              </a:cxn>
              <a:cxn ang="0">
                <a:pos x="143" y="20"/>
              </a:cxn>
              <a:cxn ang="0">
                <a:pos x="124" y="32"/>
              </a:cxn>
              <a:cxn ang="0">
                <a:pos x="104" y="44"/>
              </a:cxn>
              <a:cxn ang="0">
                <a:pos x="70" y="77"/>
              </a:cxn>
              <a:cxn ang="0">
                <a:pos x="39" y="115"/>
              </a:cxn>
              <a:cxn ang="0">
                <a:pos x="28" y="137"/>
              </a:cxn>
              <a:cxn ang="0">
                <a:pos x="18" y="159"/>
              </a:cxn>
              <a:cxn ang="0">
                <a:pos x="10" y="184"/>
              </a:cxn>
              <a:cxn ang="0">
                <a:pos x="5" y="210"/>
              </a:cxn>
              <a:cxn ang="0">
                <a:pos x="1" y="236"/>
              </a:cxn>
              <a:cxn ang="0">
                <a:pos x="0" y="263"/>
              </a:cxn>
              <a:cxn ang="0">
                <a:pos x="0" y="1319"/>
              </a:cxn>
              <a:cxn ang="0">
                <a:pos x="1" y="1346"/>
              </a:cxn>
              <a:cxn ang="0">
                <a:pos x="5" y="1372"/>
              </a:cxn>
              <a:cxn ang="0">
                <a:pos x="10" y="1398"/>
              </a:cxn>
              <a:cxn ang="0">
                <a:pos x="18" y="1422"/>
              </a:cxn>
              <a:cxn ang="0">
                <a:pos x="28" y="1445"/>
              </a:cxn>
              <a:cxn ang="0">
                <a:pos x="39" y="1467"/>
              </a:cxn>
              <a:cxn ang="0">
                <a:pos x="70" y="1507"/>
              </a:cxn>
              <a:cxn ang="0">
                <a:pos x="104" y="1540"/>
              </a:cxn>
              <a:cxn ang="0">
                <a:pos x="124" y="1552"/>
              </a:cxn>
              <a:cxn ang="0">
                <a:pos x="143" y="1564"/>
              </a:cxn>
              <a:cxn ang="0">
                <a:pos x="165" y="1572"/>
              </a:cxn>
              <a:cxn ang="0">
                <a:pos x="188" y="1578"/>
              </a:cxn>
              <a:cxn ang="0">
                <a:pos x="212" y="1582"/>
              </a:cxn>
              <a:cxn ang="0">
                <a:pos x="235" y="1584"/>
              </a:cxn>
              <a:cxn ang="0">
                <a:pos x="2261" y="1584"/>
              </a:cxn>
              <a:cxn ang="0">
                <a:pos x="2286" y="1582"/>
              </a:cxn>
              <a:cxn ang="0">
                <a:pos x="2309" y="1578"/>
              </a:cxn>
              <a:cxn ang="0">
                <a:pos x="2331" y="1572"/>
              </a:cxn>
              <a:cxn ang="0">
                <a:pos x="2353" y="1564"/>
              </a:cxn>
              <a:cxn ang="0">
                <a:pos x="2374" y="1552"/>
              </a:cxn>
              <a:cxn ang="0">
                <a:pos x="2394" y="1540"/>
              </a:cxn>
              <a:cxn ang="0">
                <a:pos x="2428" y="1507"/>
              </a:cxn>
              <a:cxn ang="0">
                <a:pos x="2457" y="1467"/>
              </a:cxn>
              <a:cxn ang="0">
                <a:pos x="2467" y="1445"/>
              </a:cxn>
              <a:cxn ang="0">
                <a:pos x="2478" y="1422"/>
              </a:cxn>
              <a:cxn ang="0">
                <a:pos x="2485" y="1398"/>
              </a:cxn>
              <a:cxn ang="0">
                <a:pos x="2491" y="1372"/>
              </a:cxn>
              <a:cxn ang="0">
                <a:pos x="2494" y="1346"/>
              </a:cxn>
              <a:cxn ang="0">
                <a:pos x="2496" y="1319"/>
              </a:cxn>
              <a:cxn ang="0">
                <a:pos x="2496" y="263"/>
              </a:cxn>
              <a:cxn ang="0">
                <a:pos x="2494" y="236"/>
              </a:cxn>
              <a:cxn ang="0">
                <a:pos x="2491" y="210"/>
              </a:cxn>
              <a:cxn ang="0">
                <a:pos x="2485" y="184"/>
              </a:cxn>
              <a:cxn ang="0">
                <a:pos x="2478" y="159"/>
              </a:cxn>
              <a:cxn ang="0">
                <a:pos x="2467" y="137"/>
              </a:cxn>
              <a:cxn ang="0">
                <a:pos x="2457" y="115"/>
              </a:cxn>
              <a:cxn ang="0">
                <a:pos x="2428" y="77"/>
              </a:cxn>
              <a:cxn ang="0">
                <a:pos x="2394" y="44"/>
              </a:cxn>
              <a:cxn ang="0">
                <a:pos x="2374" y="32"/>
              </a:cxn>
              <a:cxn ang="0">
                <a:pos x="2353" y="20"/>
              </a:cxn>
              <a:cxn ang="0">
                <a:pos x="2331" y="12"/>
              </a:cxn>
              <a:cxn ang="0">
                <a:pos x="2309" y="6"/>
              </a:cxn>
              <a:cxn ang="0">
                <a:pos x="2286" y="2"/>
              </a:cxn>
              <a:cxn ang="0">
                <a:pos x="2261" y="0"/>
              </a:cxn>
              <a:cxn ang="0">
                <a:pos x="235" y="0"/>
              </a:cxn>
            </a:cxnLst>
            <a:rect l="0" t="0" r="r" b="b"/>
            <a:pathLst>
              <a:path w="2496" h="1584">
                <a:moveTo>
                  <a:pt x="235" y="0"/>
                </a:moveTo>
                <a:lnTo>
                  <a:pt x="212" y="2"/>
                </a:lnTo>
                <a:lnTo>
                  <a:pt x="188" y="6"/>
                </a:lnTo>
                <a:lnTo>
                  <a:pt x="165" y="12"/>
                </a:lnTo>
                <a:lnTo>
                  <a:pt x="143" y="20"/>
                </a:lnTo>
                <a:lnTo>
                  <a:pt x="124" y="32"/>
                </a:lnTo>
                <a:lnTo>
                  <a:pt x="104" y="44"/>
                </a:lnTo>
                <a:lnTo>
                  <a:pt x="70" y="77"/>
                </a:lnTo>
                <a:lnTo>
                  <a:pt x="39" y="115"/>
                </a:lnTo>
                <a:lnTo>
                  <a:pt x="28" y="137"/>
                </a:lnTo>
                <a:lnTo>
                  <a:pt x="18" y="159"/>
                </a:lnTo>
                <a:lnTo>
                  <a:pt x="10" y="184"/>
                </a:lnTo>
                <a:lnTo>
                  <a:pt x="5" y="210"/>
                </a:lnTo>
                <a:lnTo>
                  <a:pt x="1" y="236"/>
                </a:lnTo>
                <a:lnTo>
                  <a:pt x="0" y="263"/>
                </a:lnTo>
                <a:lnTo>
                  <a:pt x="0" y="1319"/>
                </a:lnTo>
                <a:lnTo>
                  <a:pt x="1" y="1346"/>
                </a:lnTo>
                <a:lnTo>
                  <a:pt x="5" y="1372"/>
                </a:lnTo>
                <a:lnTo>
                  <a:pt x="10" y="1398"/>
                </a:lnTo>
                <a:lnTo>
                  <a:pt x="18" y="1422"/>
                </a:lnTo>
                <a:lnTo>
                  <a:pt x="28" y="1445"/>
                </a:lnTo>
                <a:lnTo>
                  <a:pt x="39" y="1467"/>
                </a:lnTo>
                <a:lnTo>
                  <a:pt x="70" y="1507"/>
                </a:lnTo>
                <a:lnTo>
                  <a:pt x="104" y="1540"/>
                </a:lnTo>
                <a:lnTo>
                  <a:pt x="124" y="1552"/>
                </a:lnTo>
                <a:lnTo>
                  <a:pt x="143" y="1564"/>
                </a:lnTo>
                <a:lnTo>
                  <a:pt x="165" y="1572"/>
                </a:lnTo>
                <a:lnTo>
                  <a:pt x="188" y="1578"/>
                </a:lnTo>
                <a:lnTo>
                  <a:pt x="212" y="1582"/>
                </a:lnTo>
                <a:lnTo>
                  <a:pt x="235" y="1584"/>
                </a:lnTo>
                <a:lnTo>
                  <a:pt x="2261" y="1584"/>
                </a:lnTo>
                <a:lnTo>
                  <a:pt x="2286" y="1582"/>
                </a:lnTo>
                <a:lnTo>
                  <a:pt x="2309" y="1578"/>
                </a:lnTo>
                <a:lnTo>
                  <a:pt x="2331" y="1572"/>
                </a:lnTo>
                <a:lnTo>
                  <a:pt x="2353" y="1564"/>
                </a:lnTo>
                <a:lnTo>
                  <a:pt x="2374" y="1552"/>
                </a:lnTo>
                <a:lnTo>
                  <a:pt x="2394" y="1540"/>
                </a:lnTo>
                <a:lnTo>
                  <a:pt x="2428" y="1507"/>
                </a:lnTo>
                <a:lnTo>
                  <a:pt x="2457" y="1467"/>
                </a:lnTo>
                <a:lnTo>
                  <a:pt x="2467" y="1445"/>
                </a:lnTo>
                <a:lnTo>
                  <a:pt x="2478" y="1422"/>
                </a:lnTo>
                <a:lnTo>
                  <a:pt x="2485" y="1398"/>
                </a:lnTo>
                <a:lnTo>
                  <a:pt x="2491" y="1372"/>
                </a:lnTo>
                <a:lnTo>
                  <a:pt x="2494" y="1346"/>
                </a:lnTo>
                <a:lnTo>
                  <a:pt x="2496" y="1319"/>
                </a:lnTo>
                <a:lnTo>
                  <a:pt x="2496" y="263"/>
                </a:lnTo>
                <a:lnTo>
                  <a:pt x="2494" y="236"/>
                </a:lnTo>
                <a:lnTo>
                  <a:pt x="2491" y="210"/>
                </a:lnTo>
                <a:lnTo>
                  <a:pt x="2485" y="184"/>
                </a:lnTo>
                <a:lnTo>
                  <a:pt x="2478" y="159"/>
                </a:lnTo>
                <a:lnTo>
                  <a:pt x="2467" y="137"/>
                </a:lnTo>
                <a:lnTo>
                  <a:pt x="2457" y="115"/>
                </a:lnTo>
                <a:lnTo>
                  <a:pt x="2428" y="77"/>
                </a:lnTo>
                <a:lnTo>
                  <a:pt x="2394" y="44"/>
                </a:lnTo>
                <a:lnTo>
                  <a:pt x="2374" y="32"/>
                </a:lnTo>
                <a:lnTo>
                  <a:pt x="2353" y="20"/>
                </a:lnTo>
                <a:lnTo>
                  <a:pt x="2331" y="12"/>
                </a:lnTo>
                <a:lnTo>
                  <a:pt x="2309" y="6"/>
                </a:lnTo>
                <a:lnTo>
                  <a:pt x="2286" y="2"/>
                </a:lnTo>
                <a:lnTo>
                  <a:pt x="2261" y="0"/>
                </a:lnTo>
                <a:lnTo>
                  <a:pt x="235" y="0"/>
                </a:lnTo>
                <a:close/>
              </a:path>
            </a:pathLst>
          </a:custGeom>
          <a:solidFill>
            <a:srgbClr val="F08F00"/>
          </a:solidFill>
          <a:ln w="9525">
            <a:noFill/>
            <a:round/>
            <a:headEnd/>
            <a:tailEnd/>
          </a:ln>
          <a:effectLst>
            <a:outerShdw dist="53882" dir="2700000" algn="ctr" rotWithShape="0">
              <a:srgbClr val="000000"/>
            </a:outerShdw>
          </a:effectLst>
        </p:spPr>
        <p:txBody>
          <a:bodyPr/>
          <a:lstStyle/>
          <a:p>
            <a:pPr algn="l" rtl="0" fontAlgn="auto">
              <a:spcBef>
                <a:spcPts val="0"/>
              </a:spcBef>
              <a:spcAft>
                <a:spcPts val="0"/>
              </a:spcAft>
              <a:defRPr/>
            </a:pPr>
            <a:endParaRPr lang="en-US">
              <a:latin typeface="+mn-lt"/>
              <a:cs typeface="+mn-cs"/>
            </a:endParaRPr>
          </a:p>
        </p:txBody>
      </p:sp>
      <p:sp>
        <p:nvSpPr>
          <p:cNvPr id="188425" name="Rectangle 10"/>
          <p:cNvSpPr>
            <a:spLocks noChangeArrowheads="1"/>
          </p:cNvSpPr>
          <p:nvPr/>
        </p:nvSpPr>
        <p:spPr bwMode="auto">
          <a:xfrm>
            <a:off x="5119688" y="1982788"/>
            <a:ext cx="3556000" cy="2322512"/>
          </a:xfrm>
          <a:prstGeom prst="rect">
            <a:avLst/>
          </a:prstGeom>
          <a:noFill/>
          <a:ln w="9525">
            <a:noFill/>
            <a:miter lim="800000"/>
            <a:headEnd/>
            <a:tailEnd/>
          </a:ln>
        </p:spPr>
        <p:txBody>
          <a:bodyPr/>
          <a:lstStyle/>
          <a:p>
            <a:pPr algn="l" rtl="0"/>
            <a:endParaRPr lang="ar-IQ">
              <a:latin typeface="Calibri" pitchFamily="34" charset="0"/>
            </a:endParaRPr>
          </a:p>
        </p:txBody>
      </p:sp>
      <p:sp>
        <p:nvSpPr>
          <p:cNvPr id="188426" name="Rectangle 11"/>
          <p:cNvSpPr>
            <a:spLocks noChangeArrowheads="1"/>
          </p:cNvSpPr>
          <p:nvPr/>
        </p:nvSpPr>
        <p:spPr bwMode="auto">
          <a:xfrm>
            <a:off x="5259388" y="2047875"/>
            <a:ext cx="3540125" cy="776288"/>
          </a:xfrm>
          <a:prstGeom prst="rect">
            <a:avLst/>
          </a:prstGeom>
          <a:noFill/>
          <a:ln w="9525">
            <a:noFill/>
            <a:miter lim="800000"/>
            <a:headEnd/>
            <a:tailEnd/>
          </a:ln>
        </p:spPr>
        <p:txBody>
          <a:bodyPr wrap="none" lIns="0" tIns="0" rIns="0" bIns="0">
            <a:spAutoFit/>
          </a:bodyPr>
          <a:lstStyle/>
          <a:p>
            <a:pPr algn="ctr" rtl="0">
              <a:lnSpc>
                <a:spcPct val="90000"/>
              </a:lnSpc>
            </a:pPr>
            <a:r>
              <a:rPr lang="en-US" sz="2800" b="1">
                <a:solidFill>
                  <a:srgbClr val="000000"/>
                </a:solidFill>
              </a:rPr>
              <a:t>EXPOSURE TO RISK</a:t>
            </a:r>
          </a:p>
          <a:p>
            <a:pPr algn="ctr" rtl="0">
              <a:lnSpc>
                <a:spcPct val="90000"/>
              </a:lnSpc>
            </a:pPr>
            <a:r>
              <a:rPr lang="en-US" sz="2800" b="1">
                <a:solidFill>
                  <a:srgbClr val="000000"/>
                </a:solidFill>
              </a:rPr>
              <a:t>FACTORS </a:t>
            </a:r>
            <a:endParaRPr lang="en-US">
              <a:latin typeface="Calibri" pitchFamily="34" charset="0"/>
            </a:endParaRPr>
          </a:p>
        </p:txBody>
      </p:sp>
      <p:sp>
        <p:nvSpPr>
          <p:cNvPr id="65548" name="Rectangle 12"/>
          <p:cNvSpPr>
            <a:spLocks noChangeArrowheads="1"/>
          </p:cNvSpPr>
          <p:nvPr/>
        </p:nvSpPr>
        <p:spPr bwMode="auto">
          <a:xfrm>
            <a:off x="6223000" y="2949575"/>
            <a:ext cx="1379538" cy="430213"/>
          </a:xfrm>
          <a:prstGeom prst="rect">
            <a:avLst/>
          </a:prstGeom>
          <a:noFill/>
          <a:ln w="9525">
            <a:noFill/>
            <a:miter lim="800000"/>
            <a:headEnd/>
            <a:tailEnd/>
          </a:ln>
          <a:effectLst>
            <a:outerShdw dist="17961" dir="2700000" algn="ctr" rotWithShape="0">
              <a:srgbClr val="000000"/>
            </a:outerShdw>
          </a:effectLst>
        </p:spPr>
        <p:txBody>
          <a:bodyPr wrap="none" lIns="0" tIns="0" rIns="0" bIns="0">
            <a:spAutoFit/>
          </a:bodyPr>
          <a:lstStyle/>
          <a:p>
            <a:pPr algn="ctr" rtl="0" fontAlgn="auto">
              <a:spcBef>
                <a:spcPts val="0"/>
              </a:spcBef>
              <a:spcAft>
                <a:spcPts val="0"/>
              </a:spcAft>
              <a:defRPr/>
            </a:pPr>
            <a:r>
              <a:rPr lang="en-US" sz="2800" b="1">
                <a:solidFill>
                  <a:srgbClr val="FFFFFF"/>
                </a:solidFill>
                <a:cs typeface="+mn-cs"/>
              </a:rPr>
              <a:t>tobacco</a:t>
            </a:r>
            <a:endParaRPr lang="en-US" sz="2800">
              <a:cs typeface="+mn-cs"/>
            </a:endParaRPr>
          </a:p>
        </p:txBody>
      </p:sp>
      <p:sp>
        <p:nvSpPr>
          <p:cNvPr id="65549" name="Rectangle 13"/>
          <p:cNvSpPr>
            <a:spLocks noChangeArrowheads="1"/>
          </p:cNvSpPr>
          <p:nvPr/>
        </p:nvSpPr>
        <p:spPr bwMode="auto">
          <a:xfrm>
            <a:off x="5986463" y="3408363"/>
            <a:ext cx="1917700" cy="430212"/>
          </a:xfrm>
          <a:prstGeom prst="rect">
            <a:avLst/>
          </a:prstGeom>
          <a:noFill/>
          <a:ln w="9525">
            <a:noFill/>
            <a:miter lim="800000"/>
            <a:headEnd/>
            <a:tailEnd/>
          </a:ln>
          <a:effectLst>
            <a:outerShdw dist="17961" dir="2700000" algn="ctr" rotWithShape="0">
              <a:srgbClr val="000000"/>
            </a:outerShdw>
          </a:effectLst>
        </p:spPr>
        <p:txBody>
          <a:bodyPr wrap="none" lIns="0" tIns="0" rIns="0" bIns="0">
            <a:spAutoFit/>
          </a:bodyPr>
          <a:lstStyle/>
          <a:p>
            <a:pPr algn="ctr" rtl="0" fontAlgn="auto">
              <a:spcBef>
                <a:spcPts val="0"/>
              </a:spcBef>
              <a:spcAft>
                <a:spcPts val="0"/>
              </a:spcAft>
              <a:defRPr/>
            </a:pPr>
            <a:r>
              <a:rPr lang="en-US" sz="2800" b="1">
                <a:solidFill>
                  <a:srgbClr val="FFFFFF"/>
                </a:solidFill>
                <a:cs typeface="+mn-cs"/>
              </a:rPr>
              <a:t>occupation</a:t>
            </a:r>
            <a:endParaRPr lang="en-US" sz="2800">
              <a:cs typeface="+mn-cs"/>
            </a:endParaRPr>
          </a:p>
        </p:txBody>
      </p:sp>
      <p:sp>
        <p:nvSpPr>
          <p:cNvPr id="65550" name="Rectangle 14"/>
          <p:cNvSpPr>
            <a:spLocks noChangeArrowheads="1"/>
          </p:cNvSpPr>
          <p:nvPr/>
        </p:nvSpPr>
        <p:spPr bwMode="auto">
          <a:xfrm>
            <a:off x="4986338" y="3863975"/>
            <a:ext cx="4191000" cy="430213"/>
          </a:xfrm>
          <a:prstGeom prst="rect">
            <a:avLst/>
          </a:prstGeom>
          <a:noFill/>
          <a:ln w="9525">
            <a:noFill/>
            <a:miter lim="800000"/>
            <a:headEnd/>
            <a:tailEnd/>
          </a:ln>
          <a:effectLst>
            <a:outerShdw dist="17961" dir="2700000" algn="ctr" rotWithShape="0">
              <a:srgbClr val="000000"/>
            </a:outerShdw>
          </a:effectLst>
        </p:spPr>
        <p:txBody>
          <a:bodyPr wrap="none" lIns="0" tIns="0" rIns="0" bIns="0">
            <a:spAutoFit/>
          </a:bodyPr>
          <a:lstStyle/>
          <a:p>
            <a:pPr algn="ctr" rtl="0" fontAlgn="auto">
              <a:spcBef>
                <a:spcPts val="0"/>
              </a:spcBef>
              <a:spcAft>
                <a:spcPts val="0"/>
              </a:spcAft>
              <a:defRPr/>
            </a:pPr>
            <a:r>
              <a:rPr lang="en-US" sz="2800" b="1">
                <a:solidFill>
                  <a:srgbClr val="FFFFFF"/>
                </a:solidFill>
                <a:cs typeface="+mn-cs"/>
              </a:rPr>
              <a:t>indoor/outdoor pollution</a:t>
            </a:r>
            <a:endParaRPr lang="en-US" sz="2800">
              <a:cs typeface="+mn-cs"/>
            </a:endParaRPr>
          </a:p>
        </p:txBody>
      </p:sp>
      <p:sp>
        <p:nvSpPr>
          <p:cNvPr id="188430" name="Rectangle 15"/>
          <p:cNvSpPr>
            <a:spLocks noChangeArrowheads="1"/>
          </p:cNvSpPr>
          <p:nvPr/>
        </p:nvSpPr>
        <p:spPr bwMode="auto">
          <a:xfrm>
            <a:off x="2165350" y="5741988"/>
            <a:ext cx="3436938" cy="644525"/>
          </a:xfrm>
          <a:prstGeom prst="rect">
            <a:avLst/>
          </a:prstGeom>
          <a:noFill/>
          <a:ln w="9525">
            <a:noFill/>
            <a:miter lim="800000"/>
            <a:headEnd/>
            <a:tailEnd/>
          </a:ln>
        </p:spPr>
        <p:txBody>
          <a:bodyPr/>
          <a:lstStyle/>
          <a:p>
            <a:pPr algn="l" rtl="0"/>
            <a:endParaRPr lang="ar-IQ">
              <a:latin typeface="Calibri" pitchFamily="34" charset="0"/>
            </a:endParaRPr>
          </a:p>
        </p:txBody>
      </p:sp>
      <p:sp>
        <p:nvSpPr>
          <p:cNvPr id="65552" name="Rectangle 16"/>
          <p:cNvSpPr>
            <a:spLocks noChangeArrowheads="1"/>
          </p:cNvSpPr>
          <p:nvPr/>
        </p:nvSpPr>
        <p:spPr bwMode="auto">
          <a:xfrm>
            <a:off x="2541588" y="5789613"/>
            <a:ext cx="3035300" cy="554037"/>
          </a:xfrm>
          <a:prstGeom prst="rect">
            <a:avLst/>
          </a:prstGeom>
          <a:noFill/>
          <a:ln w="9525">
            <a:noFill/>
            <a:miter lim="800000"/>
            <a:headEnd/>
            <a:tailEnd/>
          </a:ln>
          <a:effectLst>
            <a:outerShdw dist="17961" dir="2700000" algn="ctr" rotWithShape="0">
              <a:srgbClr val="000000"/>
            </a:outerShdw>
          </a:effectLst>
        </p:spPr>
        <p:txBody>
          <a:bodyPr wrap="none" lIns="0" tIns="0" rIns="0" bIns="0">
            <a:spAutoFit/>
          </a:bodyPr>
          <a:lstStyle/>
          <a:p>
            <a:pPr algn="l" rtl="0" fontAlgn="auto">
              <a:spcBef>
                <a:spcPts val="0"/>
              </a:spcBef>
              <a:spcAft>
                <a:spcPts val="0"/>
              </a:spcAft>
              <a:defRPr/>
            </a:pPr>
            <a:r>
              <a:rPr lang="en-US" sz="3600" b="1">
                <a:solidFill>
                  <a:srgbClr val="FFFF00"/>
                </a:solidFill>
                <a:cs typeface="+mn-cs"/>
              </a:rPr>
              <a:t>SPIROMETRY</a:t>
            </a:r>
            <a:endParaRPr lang="en-US">
              <a:latin typeface="+mn-lt"/>
              <a:cs typeface="+mn-cs"/>
            </a:endParaRPr>
          </a:p>
        </p:txBody>
      </p:sp>
      <p:sp>
        <p:nvSpPr>
          <p:cNvPr id="188432" name="Rectangle 17"/>
          <p:cNvSpPr>
            <a:spLocks noChangeArrowheads="1"/>
          </p:cNvSpPr>
          <p:nvPr/>
        </p:nvSpPr>
        <p:spPr bwMode="auto">
          <a:xfrm>
            <a:off x="1265238" y="438150"/>
            <a:ext cx="6807200" cy="766763"/>
          </a:xfrm>
          <a:prstGeom prst="rect">
            <a:avLst/>
          </a:prstGeom>
          <a:noFill/>
          <a:ln w="9525">
            <a:noFill/>
            <a:miter lim="800000"/>
            <a:headEnd/>
            <a:tailEnd/>
          </a:ln>
        </p:spPr>
        <p:txBody>
          <a:bodyPr/>
          <a:lstStyle/>
          <a:p>
            <a:pPr algn="l" rtl="0"/>
            <a:endParaRPr lang="ar-IQ">
              <a:latin typeface="Calibri" pitchFamily="34" charset="0"/>
            </a:endParaRPr>
          </a:p>
        </p:txBody>
      </p:sp>
      <p:sp>
        <p:nvSpPr>
          <p:cNvPr id="65554" name="Rectangle 18"/>
          <p:cNvSpPr>
            <a:spLocks noChangeArrowheads="1"/>
          </p:cNvSpPr>
          <p:nvPr/>
        </p:nvSpPr>
        <p:spPr bwMode="auto">
          <a:xfrm>
            <a:off x="1698625" y="706438"/>
            <a:ext cx="5649913" cy="738187"/>
          </a:xfrm>
          <a:prstGeom prst="rect">
            <a:avLst/>
          </a:prstGeom>
          <a:noFill/>
          <a:ln w="9525">
            <a:noFill/>
            <a:miter lim="800000"/>
            <a:headEnd/>
            <a:tailEnd/>
          </a:ln>
          <a:effectLst>
            <a:outerShdw dist="17961" dir="2700000" algn="ctr" rotWithShape="0">
              <a:srgbClr val="000000"/>
            </a:outerShdw>
          </a:effectLst>
        </p:spPr>
        <p:txBody>
          <a:bodyPr wrap="none" lIns="0" tIns="0" rIns="0" bIns="0">
            <a:spAutoFit/>
          </a:bodyPr>
          <a:lstStyle/>
          <a:p>
            <a:pPr algn="l" rtl="0" fontAlgn="auto">
              <a:spcBef>
                <a:spcPts val="0"/>
              </a:spcBef>
              <a:spcAft>
                <a:spcPts val="0"/>
              </a:spcAft>
              <a:defRPr/>
            </a:pPr>
            <a:r>
              <a:rPr lang="en-US" sz="4800" b="1">
                <a:solidFill>
                  <a:srgbClr val="FFFF00"/>
                </a:solidFill>
                <a:cs typeface="+mn-cs"/>
              </a:rPr>
              <a:t>Diagnosis of COPD</a:t>
            </a:r>
            <a:endParaRPr lang="en-US" sz="4800">
              <a:cs typeface="+mn-cs"/>
            </a:endParaRPr>
          </a:p>
        </p:txBody>
      </p:sp>
      <p:sp>
        <p:nvSpPr>
          <p:cNvPr id="65555" name="AutoShape 19"/>
          <p:cNvSpPr>
            <a:spLocks/>
          </p:cNvSpPr>
          <p:nvPr/>
        </p:nvSpPr>
        <p:spPr bwMode="auto">
          <a:xfrm rot="5400000">
            <a:off x="3635375" y="3024188"/>
            <a:ext cx="490538" cy="3529012"/>
          </a:xfrm>
          <a:prstGeom prst="rightBrace">
            <a:avLst>
              <a:gd name="adj1" fmla="val 67449"/>
              <a:gd name="adj2" fmla="val 50000"/>
            </a:avLst>
          </a:prstGeom>
          <a:noFill/>
          <a:ln w="19050">
            <a:solidFill>
              <a:srgbClr val="A5FF4B"/>
            </a:solidFill>
            <a:round/>
            <a:headEnd/>
            <a:tailEnd/>
          </a:ln>
          <a:effectLst>
            <a:outerShdw dist="17961" dir="2700000" algn="ctr" rotWithShape="0">
              <a:srgbClr val="000000"/>
            </a:outerShdw>
          </a:effectLst>
        </p:spPr>
        <p:txBody>
          <a:bodyPr wrap="none" anchor="ctr"/>
          <a:lstStyle/>
          <a:p>
            <a:pPr algn="l" rtl="0" fontAlgn="auto">
              <a:spcBef>
                <a:spcPts val="0"/>
              </a:spcBef>
              <a:spcAft>
                <a:spcPts val="0"/>
              </a:spcAft>
              <a:defRPr/>
            </a:pPr>
            <a:endParaRPr lang="en-US">
              <a:latin typeface="+mn-lt"/>
              <a:cs typeface="+mn-cs"/>
            </a:endParaRPr>
          </a:p>
        </p:txBody>
      </p:sp>
      <p:sp>
        <p:nvSpPr>
          <p:cNvPr id="65556" name="Text Box 20"/>
          <p:cNvSpPr txBox="1">
            <a:spLocks noChangeArrowheads="1"/>
          </p:cNvSpPr>
          <p:nvPr/>
        </p:nvSpPr>
        <p:spPr bwMode="auto">
          <a:xfrm rot="5400000">
            <a:off x="3479800" y="4927600"/>
            <a:ext cx="842963" cy="830263"/>
          </a:xfrm>
          <a:prstGeom prst="rect">
            <a:avLst/>
          </a:prstGeom>
          <a:noFill/>
          <a:ln w="9525">
            <a:noFill/>
            <a:miter lim="800000"/>
            <a:headEnd/>
            <a:tailEnd/>
          </a:ln>
          <a:effectLst>
            <a:outerShdw dist="35921" dir="2700000" algn="ctr" rotWithShape="0">
              <a:srgbClr val="000000"/>
            </a:outerShdw>
          </a:effectLst>
        </p:spPr>
        <p:txBody>
          <a:bodyPr wrap="none">
            <a:spAutoFit/>
          </a:bodyPr>
          <a:lstStyle/>
          <a:p>
            <a:pPr algn="l" rtl="0" fontAlgn="auto">
              <a:spcBef>
                <a:spcPts val="0"/>
              </a:spcBef>
              <a:spcAft>
                <a:spcPts val="0"/>
              </a:spcAft>
              <a:defRPr/>
            </a:pPr>
            <a:r>
              <a:rPr lang="en-US" sz="4800">
                <a:solidFill>
                  <a:srgbClr val="A5FF4B"/>
                </a:solidFill>
                <a:latin typeface="Monotype Sorts" pitchFamily="2" charset="2"/>
                <a:cs typeface="+mn-cs"/>
              </a:rPr>
              <a:t>è</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65" name="Rectangle 2"/>
          <p:cNvSpPr>
            <a:spLocks noGrp="1" noChangeArrowheads="1"/>
          </p:cNvSpPr>
          <p:nvPr>
            <p:ph type="title"/>
          </p:nvPr>
        </p:nvSpPr>
        <p:spPr>
          <a:xfrm>
            <a:off x="1627188" y="346075"/>
            <a:ext cx="7158037" cy="914400"/>
          </a:xfrm>
        </p:spPr>
        <p:txBody>
          <a:bodyPr/>
          <a:lstStyle/>
          <a:p>
            <a:pPr algn="l" eaLnBrk="1" hangingPunct="1"/>
            <a:r>
              <a:rPr lang="en-US" sz="4000" smtClean="0"/>
              <a:t>Spirometry:  Normal and COPD</a:t>
            </a:r>
          </a:p>
        </p:txBody>
      </p:sp>
      <p:graphicFrame>
        <p:nvGraphicFramePr>
          <p:cNvPr id="146464" name="Object 32"/>
          <p:cNvGraphicFramePr>
            <a:graphicFrameLocks noChangeAspect="1"/>
          </p:cNvGraphicFramePr>
          <p:nvPr/>
        </p:nvGraphicFramePr>
        <p:xfrm>
          <a:off x="0" y="1752600"/>
          <a:ext cx="9144000" cy="5105400"/>
        </p:xfrm>
        <a:graphic>
          <a:graphicData uri="http://schemas.openxmlformats.org/presentationml/2006/ole">
            <p:oleObj spid="_x0000_s146464" name="Slide" r:id="rId3" imgW="2747963" imgH="1831975" progId="PowerPoint.Slide.8">
              <p:embed/>
            </p:oleObj>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58763"/>
          </a:xfrm>
        </p:spPr>
        <p:txBody>
          <a:bodyPr rtlCol="0">
            <a:normAutofit fontScale="90000"/>
          </a:bodyPr>
          <a:lstStyle/>
          <a:p>
            <a:pPr eaLnBrk="1" fontAlgn="auto" hangingPunct="1">
              <a:spcAft>
                <a:spcPts val="0"/>
              </a:spcAft>
              <a:defRPr/>
            </a:pPr>
            <a:endParaRPr lang="en-US" dirty="0"/>
          </a:p>
        </p:txBody>
      </p:sp>
      <p:sp>
        <p:nvSpPr>
          <p:cNvPr id="190466" name="Content Placeholder 2"/>
          <p:cNvSpPr>
            <a:spLocks noGrp="1"/>
          </p:cNvSpPr>
          <p:nvPr>
            <p:ph idx="1"/>
          </p:nvPr>
        </p:nvSpPr>
        <p:spPr/>
        <p:txBody>
          <a:bodyPr/>
          <a:lstStyle/>
          <a:p>
            <a:pPr eaLnBrk="1" hangingPunct="1"/>
            <a:r>
              <a:rPr lang="en-US" b="1" smtClean="0">
                <a:solidFill>
                  <a:srgbClr val="FF0000"/>
                </a:solidFill>
              </a:rPr>
              <a:t>Measurement of arterial blood gases </a:t>
            </a:r>
          </a:p>
          <a:p>
            <a:pPr eaLnBrk="1" hangingPunct="1"/>
            <a:r>
              <a:rPr lang="en-US" sz="2400" smtClean="0"/>
              <a:t>should be performed in all patients with sever COPD ( FEV1  less than 40% )</a:t>
            </a:r>
          </a:p>
          <a:p>
            <a:pPr eaLnBrk="1" hangingPunct="1">
              <a:buFont typeface="Arial" charset="0"/>
              <a:buNone/>
            </a:pPr>
            <a:endParaRPr lang="en-US" sz="2400" smtClean="0"/>
          </a:p>
          <a:p>
            <a:pPr eaLnBrk="1" hangingPunct="1"/>
            <a:r>
              <a:rPr lang="en-US" sz="2400" smtClean="0"/>
              <a:t> Alveolar underventillation causes a fall in paO2 &amp; often a perminant  increase inpaCO2.</a:t>
            </a:r>
            <a:r>
              <a:rPr lang="en-US" sz="2400" b="1" smtClean="0"/>
              <a:t> </a:t>
            </a:r>
          </a:p>
          <a:p>
            <a:pPr eaLnBrk="1" hangingPunct="1">
              <a:buFont typeface="Arial" charset="0"/>
              <a:buNone/>
            </a:pPr>
            <a:endParaRPr lang="en-US" sz="2400" b="1" smtClean="0"/>
          </a:p>
          <a:p>
            <a:pPr eaLnBrk="1" hangingPunct="1"/>
            <a:r>
              <a:rPr lang="en-US" sz="2400" b="1" smtClean="0"/>
              <a:t>Pulse oximetry </a:t>
            </a:r>
            <a:r>
              <a:rPr lang="en-US" sz="2400" smtClean="0"/>
              <a:t>may prompt referral for a domiciliary oxygen assessment if less than 93%. </a:t>
            </a:r>
          </a:p>
          <a:p>
            <a:pPr eaLnBrk="1" hangingPunct="1"/>
            <a:endParaRPr lang="en-US"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258763"/>
          </a:xfrm>
        </p:spPr>
        <p:txBody>
          <a:bodyPr rtlCol="0">
            <a:normAutofit fontScale="90000"/>
          </a:bodyPr>
          <a:lstStyle/>
          <a:p>
            <a:pPr eaLnBrk="1" fontAlgn="auto" hangingPunct="1">
              <a:spcAft>
                <a:spcPts val="0"/>
              </a:spcAft>
              <a:defRPr/>
            </a:pPr>
            <a:endParaRPr lang="en-US" dirty="0"/>
          </a:p>
        </p:txBody>
      </p:sp>
      <p:sp>
        <p:nvSpPr>
          <p:cNvPr id="3" name="Content Placeholder 2"/>
          <p:cNvSpPr>
            <a:spLocks noGrp="1"/>
          </p:cNvSpPr>
          <p:nvPr>
            <p:ph idx="1"/>
          </p:nvPr>
        </p:nvSpPr>
        <p:spPr>
          <a:xfrm>
            <a:off x="152400" y="457200"/>
            <a:ext cx="8839200" cy="6248400"/>
          </a:xfrm>
        </p:spPr>
        <p:txBody>
          <a:bodyPr rtlCol="0">
            <a:normAutofit fontScale="85000" lnSpcReduction="10000"/>
          </a:bodyPr>
          <a:lstStyle/>
          <a:p>
            <a:pPr eaLnBrk="1" fontAlgn="auto" hangingPunct="1">
              <a:spcAft>
                <a:spcPts val="0"/>
              </a:spcAft>
              <a:buFont typeface="Arial" pitchFamily="34" charset="0"/>
              <a:buChar char="•"/>
              <a:defRPr/>
            </a:pPr>
            <a:r>
              <a:rPr lang="en-US" sz="7600" b="1" dirty="0" smtClean="0">
                <a:solidFill>
                  <a:srgbClr val="FF0000"/>
                </a:solidFill>
              </a:rPr>
              <a:t>Imaging</a:t>
            </a:r>
          </a:p>
          <a:p>
            <a:pPr eaLnBrk="1" fontAlgn="auto" hangingPunct="1">
              <a:spcAft>
                <a:spcPts val="0"/>
              </a:spcAft>
              <a:buFont typeface="Arial" pitchFamily="34" charset="0"/>
              <a:buNone/>
              <a:defRPr/>
            </a:pPr>
            <a:r>
              <a:rPr lang="en-US" sz="5900" b="1" dirty="0" smtClean="0"/>
              <a:t> 1- chest X-ray </a:t>
            </a:r>
          </a:p>
          <a:p>
            <a:pPr eaLnBrk="1" fontAlgn="auto" hangingPunct="1">
              <a:spcAft>
                <a:spcPts val="0"/>
              </a:spcAft>
              <a:buFont typeface="Arial" pitchFamily="34" charset="0"/>
              <a:buChar char="•"/>
              <a:defRPr/>
            </a:pPr>
            <a:r>
              <a:rPr lang="en-US" sz="3100" dirty="0" smtClean="0"/>
              <a:t>In moderate to severe COPD  the chest X-ray typically shows :</a:t>
            </a:r>
          </a:p>
          <a:p>
            <a:pPr eaLnBrk="1" fontAlgn="auto" hangingPunct="1">
              <a:spcAft>
                <a:spcPts val="0"/>
              </a:spcAft>
              <a:buFont typeface="Arial" pitchFamily="34" charset="0"/>
              <a:buChar char="•"/>
              <a:defRPr/>
            </a:pPr>
            <a:r>
              <a:rPr lang="en-US" sz="3100" dirty="0" err="1" smtClean="0"/>
              <a:t>hypertranslucent</a:t>
            </a:r>
            <a:r>
              <a:rPr lang="en-US" sz="3100" dirty="0" smtClean="0"/>
              <a:t> lung fields .</a:t>
            </a:r>
          </a:p>
          <a:p>
            <a:pPr eaLnBrk="1" fontAlgn="auto" hangingPunct="1">
              <a:spcAft>
                <a:spcPts val="0"/>
              </a:spcAft>
              <a:buFont typeface="Arial" pitchFamily="34" charset="0"/>
              <a:buChar char="•"/>
              <a:defRPr/>
            </a:pPr>
            <a:r>
              <a:rPr lang="en-US" sz="3100" dirty="0" smtClean="0"/>
              <a:t>with </a:t>
            </a:r>
            <a:r>
              <a:rPr lang="en-US" sz="3100" dirty="0" err="1" smtClean="0"/>
              <a:t>disorganisation</a:t>
            </a:r>
            <a:r>
              <a:rPr lang="en-US" sz="3100" dirty="0" smtClean="0"/>
              <a:t> of vasculature .</a:t>
            </a:r>
          </a:p>
          <a:p>
            <a:pPr eaLnBrk="1" fontAlgn="auto" hangingPunct="1">
              <a:spcAft>
                <a:spcPts val="0"/>
              </a:spcAft>
              <a:buFont typeface="Arial" pitchFamily="34" charset="0"/>
              <a:buChar char="•"/>
              <a:defRPr/>
            </a:pPr>
            <a:r>
              <a:rPr lang="en-US" sz="3100" dirty="0" smtClean="0"/>
              <a:t> low flat diaphragm .</a:t>
            </a:r>
          </a:p>
          <a:p>
            <a:pPr eaLnBrk="1" fontAlgn="auto" hangingPunct="1">
              <a:spcAft>
                <a:spcPts val="0"/>
              </a:spcAft>
              <a:buFont typeface="Arial" pitchFamily="34" charset="0"/>
              <a:buChar char="•"/>
              <a:defRPr/>
            </a:pPr>
            <a:r>
              <a:rPr lang="en-US" sz="3100" dirty="0" smtClean="0"/>
              <a:t> prominent pulmonary artery shadows at  both </a:t>
            </a:r>
            <a:r>
              <a:rPr lang="en-US" sz="3100" dirty="0" err="1" smtClean="0"/>
              <a:t>hila</a:t>
            </a:r>
            <a:r>
              <a:rPr lang="en-US" sz="3100" dirty="0" smtClean="0"/>
              <a:t>.</a:t>
            </a:r>
          </a:p>
          <a:p>
            <a:pPr eaLnBrk="1" fontAlgn="auto" hangingPunct="1">
              <a:spcAft>
                <a:spcPts val="0"/>
              </a:spcAft>
              <a:buFont typeface="Arial" pitchFamily="34" charset="0"/>
              <a:buChar char="•"/>
              <a:defRPr/>
            </a:pPr>
            <a:r>
              <a:rPr lang="en-US" sz="3100" dirty="0" smtClean="0"/>
              <a:t> </a:t>
            </a:r>
            <a:r>
              <a:rPr lang="en-US" sz="3100" dirty="0" err="1" smtClean="0"/>
              <a:t>Bullae</a:t>
            </a:r>
            <a:r>
              <a:rPr lang="en-US" sz="3100" dirty="0" smtClean="0"/>
              <a:t> may also be observed.</a:t>
            </a:r>
          </a:p>
          <a:p>
            <a:pPr eaLnBrk="1" fontAlgn="auto" hangingPunct="1">
              <a:spcAft>
                <a:spcPts val="0"/>
              </a:spcAft>
              <a:buFont typeface="Arial" pitchFamily="34" charset="0"/>
              <a:buNone/>
              <a:defRPr/>
            </a:pPr>
            <a:endParaRPr lang="en-US" sz="3100" dirty="0" smtClean="0"/>
          </a:p>
          <a:p>
            <a:pPr eaLnBrk="1" fontAlgn="auto" hangingPunct="1">
              <a:spcAft>
                <a:spcPts val="0"/>
              </a:spcAft>
              <a:buFont typeface="Arial" pitchFamily="34" charset="0"/>
              <a:buNone/>
              <a:defRPr/>
            </a:pPr>
            <a:r>
              <a:rPr lang="en-US" sz="3100" dirty="0" smtClean="0"/>
              <a:t> chest X-ray is essential to identify alternative diagnoses such as cardiac failure, other complications of smoking such as lung cancer. </a:t>
            </a:r>
          </a:p>
          <a:p>
            <a:pPr eaLnBrk="1" fontAlgn="auto" hangingPunct="1">
              <a:spcAft>
                <a:spcPts val="0"/>
              </a:spcAft>
              <a:buFont typeface="Arial" pitchFamily="34" charset="0"/>
              <a:buNone/>
              <a:defRPr/>
            </a:pPr>
            <a:endParaRPr lang="en-US" dirty="0" smtClean="0"/>
          </a:p>
          <a:p>
            <a:pPr eaLnBrk="1" fontAlgn="auto" hangingPunct="1">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idx="4294967295"/>
          </p:nvPr>
        </p:nvSpPr>
        <p:spPr/>
        <p:txBody>
          <a:bodyPr/>
          <a:lstStyle/>
          <a:p>
            <a:endParaRPr lang="ar-IQ" smtClean="0"/>
          </a:p>
        </p:txBody>
      </p:sp>
      <p:sp>
        <p:nvSpPr>
          <p:cNvPr id="18434" name="Content Placeholder 2"/>
          <p:cNvSpPr>
            <a:spLocks noGrp="1"/>
          </p:cNvSpPr>
          <p:nvPr>
            <p:ph idx="4294967295"/>
          </p:nvPr>
        </p:nvSpPr>
        <p:spPr/>
        <p:txBody>
          <a:bodyPr/>
          <a:lstStyle/>
          <a:p>
            <a:endParaRPr lang="ar-IQ" smtClean="0"/>
          </a:p>
        </p:txBody>
      </p:sp>
      <p:pic>
        <p:nvPicPr>
          <p:cNvPr id="18435" name="Picture 4" descr="http://ts1.mm.bing.net/th?id=H.5028320828130284&amp;pid=15.1">
            <a:hlinkClick r:id="rId2"/>
          </p:cNvPr>
          <p:cNvPicPr>
            <a:picLocks noChangeAspect="1" noChangeArrowheads="1"/>
          </p:cNvPicPr>
          <p:nvPr/>
        </p:nvPicPr>
        <p:blipFill>
          <a:blip r:embed="rId3"/>
          <a:srcRect/>
          <a:stretch>
            <a:fillRect/>
          </a:stretch>
        </p:blipFill>
        <p:spPr bwMode="auto">
          <a:xfrm>
            <a:off x="990600" y="1600200"/>
            <a:ext cx="5638800" cy="3581400"/>
          </a:xfrm>
          <a:prstGeom prst="rect">
            <a:avLst/>
          </a:prstGeom>
          <a:noFill/>
          <a:ln w="9525">
            <a:noFill/>
            <a:miter lim="800000"/>
            <a:headEnd/>
            <a:tailEnd/>
          </a:ln>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11163"/>
          </a:xfrm>
        </p:spPr>
        <p:txBody>
          <a:bodyPr rtlCol="0">
            <a:normAutofit fontScale="90000"/>
          </a:bodyPr>
          <a:lstStyle/>
          <a:p>
            <a:pPr eaLnBrk="1" fontAlgn="auto" hangingPunct="1">
              <a:spcAft>
                <a:spcPts val="0"/>
              </a:spcAft>
              <a:defRPr/>
            </a:pPr>
            <a:endParaRPr lang="en-US" dirty="0"/>
          </a:p>
        </p:txBody>
      </p:sp>
      <p:sp>
        <p:nvSpPr>
          <p:cNvPr id="3" name="Content Placeholder 2"/>
          <p:cNvSpPr>
            <a:spLocks noGrp="1"/>
          </p:cNvSpPr>
          <p:nvPr>
            <p:ph idx="1"/>
          </p:nvPr>
        </p:nvSpPr>
        <p:spPr>
          <a:xfrm>
            <a:off x="152400" y="685800"/>
            <a:ext cx="8991600" cy="5440363"/>
          </a:xfrm>
        </p:spPr>
        <p:txBody>
          <a:bodyPr rtlCol="0">
            <a:normAutofit fontScale="92500" lnSpcReduction="10000"/>
          </a:bodyPr>
          <a:lstStyle/>
          <a:p>
            <a:pPr eaLnBrk="1" fontAlgn="auto" hangingPunct="1">
              <a:spcAft>
                <a:spcPts val="0"/>
              </a:spcAft>
              <a:buFont typeface="Arial" pitchFamily="34" charset="0"/>
              <a:buNone/>
              <a:defRPr/>
            </a:pPr>
            <a:r>
              <a:rPr lang="en-US" sz="4400" b="1" dirty="0" smtClean="0"/>
              <a:t> 2- scan of chest </a:t>
            </a:r>
          </a:p>
          <a:p>
            <a:pPr eaLnBrk="1" fontAlgn="auto" hangingPunct="1">
              <a:spcAft>
                <a:spcPts val="0"/>
              </a:spcAft>
              <a:buFont typeface="Arial" pitchFamily="34" charset="0"/>
              <a:buChar char="•"/>
              <a:defRPr/>
            </a:pPr>
            <a:r>
              <a:rPr lang="en-US" sz="2600" dirty="0" smtClean="0"/>
              <a:t>can be used to quantify the extent &amp; distribution of emphysema &amp; for the assessment of </a:t>
            </a:r>
            <a:r>
              <a:rPr lang="en-US" sz="2600" dirty="0" err="1" smtClean="0"/>
              <a:t>bullous</a:t>
            </a:r>
            <a:r>
              <a:rPr lang="en-US" sz="2600" dirty="0" smtClean="0"/>
              <a:t> emphysema &amp; the potential for lung volume reduction surgery or lung transplantation.</a:t>
            </a:r>
            <a:r>
              <a:rPr lang="en-US" sz="2600" b="1" dirty="0" smtClean="0"/>
              <a:t> </a:t>
            </a:r>
          </a:p>
          <a:p>
            <a:pPr eaLnBrk="1" fontAlgn="auto" hangingPunct="1">
              <a:spcAft>
                <a:spcPts val="0"/>
              </a:spcAft>
              <a:buFont typeface="Arial" pitchFamily="34" charset="0"/>
              <a:buChar char="•"/>
              <a:defRPr/>
            </a:pPr>
            <a:r>
              <a:rPr lang="en-US" sz="2600" b="1" dirty="0" smtClean="0"/>
              <a:t>CT</a:t>
            </a:r>
            <a:r>
              <a:rPr lang="en-US" sz="2600" dirty="0" smtClean="0"/>
              <a:t> is likely to play an increasing role in the assessment of COPD as it allows the detection, </a:t>
            </a:r>
            <a:r>
              <a:rPr lang="en-US" sz="2600" dirty="0" err="1" smtClean="0"/>
              <a:t>characterisation</a:t>
            </a:r>
            <a:r>
              <a:rPr lang="en-US" sz="2600" dirty="0" smtClean="0"/>
              <a:t> and quantification of emphysema and is more sensitive than the chest X-ray at detecting </a:t>
            </a:r>
            <a:r>
              <a:rPr lang="en-US" sz="2600" dirty="0" err="1" smtClean="0"/>
              <a:t>bullae</a:t>
            </a:r>
            <a:endParaRPr lang="en-US" sz="2600" dirty="0" smtClean="0"/>
          </a:p>
          <a:p>
            <a:pPr eaLnBrk="1" fontAlgn="auto" hangingPunct="1">
              <a:spcAft>
                <a:spcPts val="0"/>
              </a:spcAft>
              <a:buFont typeface="Arial" pitchFamily="34" charset="0"/>
              <a:buChar char="•"/>
              <a:defRPr/>
            </a:pPr>
            <a:endParaRPr lang="en-US" sz="2600" dirty="0" smtClean="0"/>
          </a:p>
          <a:p>
            <a:pPr eaLnBrk="1" fontAlgn="auto" hangingPunct="1">
              <a:spcAft>
                <a:spcPts val="0"/>
              </a:spcAft>
              <a:buFont typeface="Arial" pitchFamily="34" charset="0"/>
              <a:buChar char="•"/>
              <a:defRPr/>
            </a:pPr>
            <a:r>
              <a:rPr lang="en-US" sz="2600" dirty="0" smtClean="0"/>
              <a:t>Patients with </a:t>
            </a:r>
            <a:r>
              <a:rPr lang="en-US" sz="2600" dirty="0" err="1" smtClean="0"/>
              <a:t>with</a:t>
            </a:r>
            <a:r>
              <a:rPr lang="en-US" sz="2600" dirty="0" smtClean="0"/>
              <a:t> α</a:t>
            </a:r>
            <a:r>
              <a:rPr lang="en-US" sz="2600" baseline="-25000" dirty="0" smtClean="0"/>
              <a:t>1</a:t>
            </a:r>
            <a:r>
              <a:rPr lang="en-US" sz="2600" dirty="0" smtClean="0"/>
              <a:t>-antitrypsin deficiency typically display basal disease , compared with the predominantly apical disease seen in smokers with normal α</a:t>
            </a:r>
            <a:r>
              <a:rPr lang="en-US" sz="2600" baseline="-25000" dirty="0" smtClean="0"/>
              <a:t>1</a:t>
            </a:r>
            <a:r>
              <a:rPr lang="en-US" sz="2600" dirty="0" smtClean="0"/>
              <a:t>-antitrypsin level</a:t>
            </a:r>
          </a:p>
          <a:p>
            <a:pPr eaLnBrk="1" fontAlgn="auto" hangingPunct="1">
              <a:spcAft>
                <a:spcPts val="0"/>
              </a:spcAft>
              <a:buFont typeface="Arial" pitchFamily="34" charset="0"/>
              <a:buChar char="•"/>
              <a:defRPr/>
            </a:pPr>
            <a:r>
              <a:rPr lang="en-US" sz="2600" dirty="0" smtClean="0"/>
              <a:t> </a:t>
            </a:r>
          </a:p>
          <a:p>
            <a:pPr eaLnBrk="1" fontAlgn="auto" hangingPunct="1">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34963"/>
          </a:xfrm>
        </p:spPr>
        <p:txBody>
          <a:bodyPr rtlCol="0">
            <a:normAutofit fontScale="90000"/>
          </a:bodyPr>
          <a:lstStyle/>
          <a:p>
            <a:pPr eaLnBrk="1" fontAlgn="auto" hangingPunct="1">
              <a:spcAft>
                <a:spcPts val="0"/>
              </a:spcAft>
              <a:defRPr/>
            </a:pPr>
            <a:endParaRPr lang="en-US" dirty="0"/>
          </a:p>
        </p:txBody>
      </p:sp>
      <p:sp>
        <p:nvSpPr>
          <p:cNvPr id="193538" name="Content Placeholder 2"/>
          <p:cNvSpPr>
            <a:spLocks noGrp="1"/>
          </p:cNvSpPr>
          <p:nvPr>
            <p:ph idx="1"/>
          </p:nvPr>
        </p:nvSpPr>
        <p:spPr/>
        <p:txBody>
          <a:bodyPr/>
          <a:lstStyle/>
          <a:p>
            <a:pPr eaLnBrk="1" hangingPunct="1"/>
            <a:r>
              <a:rPr lang="en-US" b="1" smtClean="0">
                <a:solidFill>
                  <a:srgbClr val="FF0000"/>
                </a:solidFill>
              </a:rPr>
              <a:t>Haematology </a:t>
            </a:r>
          </a:p>
          <a:p>
            <a:pPr eaLnBrk="1" hangingPunct="1"/>
            <a:r>
              <a:rPr lang="en-US" sz="2400" b="1" smtClean="0"/>
              <a:t>Polycythemia</a:t>
            </a:r>
            <a:r>
              <a:rPr lang="en-US" sz="2400" smtClean="0"/>
              <a:t> (secondary Polycythemia)may develop, but should not be assumed to be secondary without measurement of paO2 </a:t>
            </a:r>
          </a:p>
          <a:p>
            <a:pPr eaLnBrk="1" hangingPunct="1"/>
            <a:r>
              <a:rPr lang="en-US" sz="2400" smtClean="0"/>
              <a:t>Venesection may be considered if the haematocrit is above 0.55</a:t>
            </a:r>
          </a:p>
          <a:p>
            <a:pPr eaLnBrk="1" hangingPunct="1">
              <a:buFont typeface="Arial" charset="0"/>
              <a:buNone/>
            </a:pPr>
            <a:endParaRPr lang="en-US" sz="2400" smtClean="0"/>
          </a:p>
          <a:p>
            <a:pPr eaLnBrk="1" hangingPunct="1"/>
            <a:r>
              <a:rPr lang="en-US" sz="2400" smtClean="0"/>
              <a:t>In younger patients with predominantly basal emphysema, </a:t>
            </a:r>
          </a:p>
          <a:p>
            <a:pPr eaLnBrk="1" hangingPunct="1">
              <a:buFont typeface="Arial" charset="0"/>
              <a:buNone/>
            </a:pPr>
            <a:r>
              <a:rPr lang="en-US" sz="2400" b="1" smtClean="0"/>
              <a:t>      α</a:t>
            </a:r>
            <a:r>
              <a:rPr lang="en-US" sz="2400" b="1" baseline="-25000" smtClean="0"/>
              <a:t>1</a:t>
            </a:r>
            <a:r>
              <a:rPr lang="en-US" sz="2400" b="1" smtClean="0"/>
              <a:t>-</a:t>
            </a:r>
            <a:r>
              <a:rPr lang="en-US" sz="2400" smtClean="0"/>
              <a:t> </a:t>
            </a:r>
            <a:r>
              <a:rPr lang="en-US" sz="2400" b="1" smtClean="0"/>
              <a:t>antitrypsin level </a:t>
            </a:r>
            <a:r>
              <a:rPr lang="en-US" sz="2400" smtClean="0"/>
              <a:t>should be assayed. </a:t>
            </a:r>
          </a:p>
          <a:p>
            <a:pPr eaLnBrk="1" hangingPunct="1"/>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1" name="Title 1"/>
          <p:cNvSpPr>
            <a:spLocks noGrp="1"/>
          </p:cNvSpPr>
          <p:nvPr>
            <p:ph type="title" idx="4294967295"/>
          </p:nvPr>
        </p:nvSpPr>
        <p:spPr>
          <a:xfrm>
            <a:off x="457200" y="1143000"/>
            <a:ext cx="8229600" cy="3124200"/>
          </a:xfrm>
        </p:spPr>
        <p:txBody>
          <a:bodyPr/>
          <a:lstStyle/>
          <a:p>
            <a:r>
              <a:rPr lang="en-US" sz="6000" b="1" smtClean="0">
                <a:solidFill>
                  <a:srgbClr val="00B0F0"/>
                </a:solidFill>
              </a:rPr>
              <a:t>Management of COPD</a:t>
            </a:r>
            <a:r>
              <a:rPr lang="en-US" smtClean="0"/>
              <a:t/>
            </a:r>
            <a:br>
              <a:rPr lang="en-US" smtClean="0"/>
            </a:br>
            <a:endParaRPr lang="en-US" smtClean="0"/>
          </a:p>
        </p:txBody>
      </p:sp>
      <p:sp>
        <p:nvSpPr>
          <p:cNvPr id="194562" name="Content Placeholder 2"/>
          <p:cNvSpPr>
            <a:spLocks noGrp="1"/>
          </p:cNvSpPr>
          <p:nvPr>
            <p:ph idx="4294967295"/>
          </p:nvPr>
        </p:nvSpPr>
        <p:spPr>
          <a:xfrm>
            <a:off x="457200" y="6324600"/>
            <a:ext cx="8229600" cy="1066800"/>
          </a:xfrm>
        </p:spPr>
        <p:txBody>
          <a:bodyPr/>
          <a:lstStyle/>
          <a:p>
            <a:endParaRPr lang="ar-IQ"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5" name="Title 1"/>
          <p:cNvSpPr>
            <a:spLocks noGrp="1"/>
          </p:cNvSpPr>
          <p:nvPr>
            <p:ph type="title" idx="4294967295"/>
          </p:nvPr>
        </p:nvSpPr>
        <p:spPr/>
        <p:txBody>
          <a:bodyPr/>
          <a:lstStyle/>
          <a:p>
            <a:r>
              <a:rPr lang="en-US" b="1" smtClean="0">
                <a:solidFill>
                  <a:srgbClr val="00B0F0"/>
                </a:solidFill>
              </a:rPr>
              <a:t>Management of COPD</a:t>
            </a:r>
          </a:p>
        </p:txBody>
      </p:sp>
      <p:sp>
        <p:nvSpPr>
          <p:cNvPr id="195586" name="Content Placeholder 2"/>
          <p:cNvSpPr>
            <a:spLocks noGrp="1"/>
          </p:cNvSpPr>
          <p:nvPr>
            <p:ph idx="4294967295"/>
          </p:nvPr>
        </p:nvSpPr>
        <p:spPr>
          <a:xfrm>
            <a:off x="457200" y="1143000"/>
            <a:ext cx="8229600" cy="5715000"/>
          </a:xfrm>
        </p:spPr>
        <p:txBody>
          <a:bodyPr/>
          <a:lstStyle/>
          <a:p>
            <a:pPr>
              <a:buFont typeface="Arial" charset="0"/>
              <a:buNone/>
            </a:pPr>
            <a:endParaRPr lang="en-US" smtClean="0"/>
          </a:p>
          <a:p>
            <a:r>
              <a:rPr lang="en-US" sz="4100" b="1" smtClean="0">
                <a:solidFill>
                  <a:srgbClr val="FF0000"/>
                </a:solidFill>
              </a:rPr>
              <a:t>Reduction of bronchial irritation:</a:t>
            </a:r>
          </a:p>
          <a:p>
            <a:r>
              <a:rPr lang="en-US" smtClean="0"/>
              <a:t> </a:t>
            </a:r>
            <a:r>
              <a:rPr lang="en-US" sz="2800" b="1" smtClean="0"/>
              <a:t>Smoking cessation</a:t>
            </a:r>
          </a:p>
          <a:p>
            <a:pPr>
              <a:buFont typeface="Arial" charset="0"/>
              <a:buNone/>
            </a:pPr>
            <a:r>
              <a:rPr lang="en-US" sz="2800" b="1" smtClean="0"/>
              <a:t>    </a:t>
            </a:r>
            <a:r>
              <a:rPr lang="en-US" sz="2600" smtClean="0"/>
              <a:t>advise and assist the patient toward smoking cessation.. </a:t>
            </a:r>
          </a:p>
          <a:p>
            <a:pPr>
              <a:buFont typeface="Arial" charset="0"/>
              <a:buNone/>
            </a:pPr>
            <a:r>
              <a:rPr lang="en-US" sz="2600" smtClean="0"/>
              <a:t>     Cessation is difficult but highly rewarding and remains the only intervention proven to decelerate the decline in FEV</a:t>
            </a:r>
            <a:r>
              <a:rPr lang="en-US" sz="2600" baseline="-25000" smtClean="0"/>
              <a:t>1</a:t>
            </a:r>
            <a:r>
              <a:rPr lang="en-US" sz="2600" smtClean="0"/>
              <a:t>. </a:t>
            </a:r>
          </a:p>
          <a:p>
            <a:pPr>
              <a:buFont typeface="Arial" charset="0"/>
              <a:buNone/>
            </a:pPr>
            <a:r>
              <a:rPr lang="en-US" sz="2600" smtClean="0"/>
              <a:t>     </a:t>
            </a:r>
            <a:r>
              <a:rPr lang="en-US" sz="2600" b="1" smtClean="0"/>
              <a:t>Dusty &amp;   smoke  laden atmospheres should be avoided </a:t>
            </a:r>
            <a:r>
              <a:rPr lang="en-US" sz="2800" smtClean="0"/>
              <a:t> reduction of occupational exposure(</a:t>
            </a:r>
            <a:r>
              <a:rPr lang="en-US" sz="2600" smtClean="0"/>
              <a:t> this may involve a change of occupation).</a:t>
            </a:r>
          </a:p>
          <a:p>
            <a:pPr>
              <a:buFont typeface="Arial" charset="0"/>
              <a:buNone/>
            </a:pPr>
            <a:endParaRPr lang="en-US" sz="2800" smtClean="0"/>
          </a:p>
          <a:p>
            <a:pPr>
              <a:buFont typeface="Arial" charset="0"/>
              <a:buNone/>
            </a:pPr>
            <a:endParaRPr lang="en-US" sz="280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09" name="Title 1"/>
          <p:cNvSpPr>
            <a:spLocks noGrp="1"/>
          </p:cNvSpPr>
          <p:nvPr>
            <p:ph type="title" idx="4294967295"/>
          </p:nvPr>
        </p:nvSpPr>
        <p:spPr>
          <a:xfrm>
            <a:off x="457200" y="-152400"/>
            <a:ext cx="8229600" cy="411163"/>
          </a:xfrm>
        </p:spPr>
        <p:txBody>
          <a:bodyPr/>
          <a:lstStyle/>
          <a:p>
            <a:endParaRPr lang="ar-IQ" sz="4000" smtClean="0"/>
          </a:p>
        </p:txBody>
      </p:sp>
      <p:sp>
        <p:nvSpPr>
          <p:cNvPr id="196610" name="Content Placeholder 2"/>
          <p:cNvSpPr>
            <a:spLocks noGrp="1"/>
          </p:cNvSpPr>
          <p:nvPr>
            <p:ph idx="4294967295"/>
          </p:nvPr>
        </p:nvSpPr>
        <p:spPr/>
        <p:txBody>
          <a:bodyPr/>
          <a:lstStyle/>
          <a:p>
            <a:pPr>
              <a:buFontTx/>
              <a:buChar char="•"/>
            </a:pPr>
            <a:r>
              <a:rPr lang="en-US" sz="2400" smtClean="0">
                <a:latin typeface="Arial" charset="0"/>
              </a:rPr>
              <a:t>Reduction of total personal exposure to tobacco smoke, occupational dusts and chemicals, and indoor and outdoor air pollutants are important goals to prevent the onset and progression of COPD.</a:t>
            </a:r>
          </a:p>
          <a:p>
            <a:pPr>
              <a:buFontTx/>
              <a:buChar char="•"/>
            </a:pPr>
            <a:endParaRPr lang="en-US" sz="2400" smtClean="0">
              <a:latin typeface="Arial" charset="0"/>
            </a:endParaRPr>
          </a:p>
          <a:p>
            <a:pPr>
              <a:buFontTx/>
              <a:buChar char="•"/>
            </a:pPr>
            <a:r>
              <a:rPr lang="en-US" sz="2400" smtClean="0">
                <a:latin typeface="Arial" charset="0"/>
              </a:rPr>
              <a:t>Smoking cessation is the single most effective - and cost effective - intervention to reduce the risk of developing COPD and stop its progression.</a:t>
            </a:r>
          </a:p>
          <a:p>
            <a:pPr>
              <a:buFont typeface="Arial" charset="0"/>
              <a:buNone/>
            </a:pPr>
            <a:endParaRPr lang="en-US" sz="4000" smtClean="0">
              <a:latin typeface="Arial"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3" name="Title 1"/>
          <p:cNvSpPr>
            <a:spLocks noGrp="1"/>
          </p:cNvSpPr>
          <p:nvPr>
            <p:ph type="title" idx="4294967295"/>
          </p:nvPr>
        </p:nvSpPr>
        <p:spPr>
          <a:xfrm>
            <a:off x="457200" y="-152400"/>
            <a:ext cx="8229600" cy="563563"/>
          </a:xfrm>
        </p:spPr>
        <p:txBody>
          <a:bodyPr/>
          <a:lstStyle/>
          <a:p>
            <a:endParaRPr lang="ar-IQ" sz="4000" smtClean="0"/>
          </a:p>
        </p:txBody>
      </p:sp>
      <p:sp>
        <p:nvSpPr>
          <p:cNvPr id="197634" name="Content Placeholder 2"/>
          <p:cNvSpPr>
            <a:spLocks noGrp="1"/>
          </p:cNvSpPr>
          <p:nvPr>
            <p:ph idx="4294967295"/>
          </p:nvPr>
        </p:nvSpPr>
        <p:spPr>
          <a:xfrm>
            <a:off x="457200" y="457200"/>
            <a:ext cx="8229600" cy="6248400"/>
          </a:xfrm>
        </p:spPr>
        <p:txBody>
          <a:bodyPr/>
          <a:lstStyle/>
          <a:p>
            <a:pPr>
              <a:lnSpc>
                <a:spcPct val="80000"/>
              </a:lnSpc>
            </a:pPr>
            <a:r>
              <a:rPr lang="en-US" sz="3900" b="1" smtClean="0">
                <a:solidFill>
                  <a:srgbClr val="FF0000"/>
                </a:solidFill>
              </a:rPr>
              <a:t>Bronchodilators</a:t>
            </a:r>
          </a:p>
          <a:p>
            <a:pPr>
              <a:lnSpc>
                <a:spcPct val="80000"/>
              </a:lnSpc>
            </a:pPr>
            <a:r>
              <a:rPr lang="en-US" sz="1300" smtClean="0"/>
              <a:t> </a:t>
            </a:r>
            <a:r>
              <a:rPr lang="en-US" sz="2400" smtClean="0"/>
              <a:t>Bronchodilator therapy is central to the management of breathlessness in patients with COPD.</a:t>
            </a:r>
          </a:p>
          <a:p>
            <a:pPr>
              <a:lnSpc>
                <a:spcPct val="80000"/>
              </a:lnSpc>
            </a:pPr>
            <a:endParaRPr lang="en-US" sz="2400" smtClean="0"/>
          </a:p>
          <a:p>
            <a:pPr>
              <a:lnSpc>
                <a:spcPct val="80000"/>
              </a:lnSpc>
            </a:pPr>
            <a:r>
              <a:rPr lang="en-US" sz="2400" smtClean="0"/>
              <a:t>The principal bronchodilator treatments are </a:t>
            </a:r>
            <a:r>
              <a:rPr lang="en-US" sz="2400" b="1" smtClean="0">
                <a:cs typeface="Arial" charset="0"/>
                <a:sym typeface="WP Greek Century"/>
              </a:rPr>
              <a:t>beta</a:t>
            </a:r>
            <a:r>
              <a:rPr lang="en-US" sz="2400" b="1" baseline="-25000" smtClean="0">
                <a:sym typeface="WP Greek Century"/>
              </a:rPr>
              <a:t>2</a:t>
            </a:r>
            <a:r>
              <a:rPr lang="en-US" sz="2400" b="1" smtClean="0"/>
              <a:t>-agonists,</a:t>
            </a:r>
            <a:r>
              <a:rPr lang="en-US" sz="2400" smtClean="0"/>
              <a:t> </a:t>
            </a:r>
            <a:r>
              <a:rPr lang="en-US" sz="2400" b="1" smtClean="0"/>
              <a:t>anticholinergics, theophylline,</a:t>
            </a:r>
            <a:r>
              <a:rPr lang="en-US" sz="2400" smtClean="0"/>
              <a:t> and a combination of these drugs </a:t>
            </a:r>
          </a:p>
          <a:p>
            <a:pPr>
              <a:lnSpc>
                <a:spcPct val="80000"/>
              </a:lnSpc>
            </a:pPr>
            <a:endParaRPr lang="en-US" sz="2400" smtClean="0"/>
          </a:p>
          <a:p>
            <a:pPr>
              <a:lnSpc>
                <a:spcPct val="80000"/>
              </a:lnSpc>
            </a:pPr>
            <a:r>
              <a:rPr lang="en-US" sz="2400" smtClean="0"/>
              <a:t> The </a:t>
            </a:r>
            <a:r>
              <a:rPr lang="en-US" sz="2400" b="1" smtClean="0"/>
              <a:t>inhaled</a:t>
            </a:r>
            <a:r>
              <a:rPr lang="en-US" sz="2400" smtClean="0"/>
              <a:t> route is preferred. </a:t>
            </a:r>
          </a:p>
          <a:p>
            <a:pPr>
              <a:lnSpc>
                <a:spcPct val="80000"/>
              </a:lnSpc>
            </a:pPr>
            <a:endParaRPr lang="en-US" sz="2400" smtClean="0"/>
          </a:p>
          <a:p>
            <a:pPr>
              <a:lnSpc>
                <a:spcPct val="80000"/>
              </a:lnSpc>
            </a:pPr>
            <a:r>
              <a:rPr lang="en-US" sz="2400" b="1" smtClean="0"/>
              <a:t>Short-acting</a:t>
            </a:r>
            <a:r>
              <a:rPr lang="en-US" sz="2400" smtClean="0"/>
              <a:t> bronchodilators may be used for patients with mild disease but </a:t>
            </a:r>
            <a:r>
              <a:rPr lang="en-US" sz="2400" b="1" smtClean="0"/>
              <a:t>longer-acting </a:t>
            </a:r>
            <a:r>
              <a:rPr lang="en-US" sz="2400" smtClean="0"/>
              <a:t>bronchodilators are more appropriate for patients with moderate to severe disease. </a:t>
            </a:r>
          </a:p>
          <a:p>
            <a:pPr>
              <a:lnSpc>
                <a:spcPct val="80000"/>
              </a:lnSpc>
              <a:buFont typeface="Arial" charset="0"/>
              <a:buNone/>
            </a:pPr>
            <a:endParaRPr lang="en-US" sz="2400" smtClean="0"/>
          </a:p>
          <a:p>
            <a:pPr>
              <a:lnSpc>
                <a:spcPct val="80000"/>
              </a:lnSpc>
            </a:pPr>
            <a:r>
              <a:rPr lang="en-US" sz="2400" smtClean="0"/>
              <a:t> </a:t>
            </a:r>
            <a:r>
              <a:rPr lang="en-US" sz="2400" b="1" smtClean="0"/>
              <a:t>Oral </a:t>
            </a:r>
            <a:r>
              <a:rPr lang="en-US" sz="2400" smtClean="0"/>
              <a:t>bronchodilator therapy may be  used in patients who cannot use inhaled devices efficiently. . </a:t>
            </a:r>
          </a:p>
          <a:p>
            <a:pPr>
              <a:lnSpc>
                <a:spcPct val="80000"/>
              </a:lnSpc>
            </a:pPr>
            <a:endParaRPr lang="en-US" sz="2000" smtClean="0"/>
          </a:p>
          <a:p>
            <a:pPr>
              <a:lnSpc>
                <a:spcPct val="80000"/>
              </a:lnSpc>
            </a:pPr>
            <a:endParaRPr lang="en-US" sz="2000" smtClean="0"/>
          </a:p>
          <a:p>
            <a:pPr>
              <a:lnSpc>
                <a:spcPct val="80000"/>
              </a:lnSpc>
            </a:pPr>
            <a:endParaRPr lang="en-US" sz="130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7" name="Rectangle 2"/>
          <p:cNvSpPr>
            <a:spLocks noGrp="1" noChangeArrowheads="1"/>
          </p:cNvSpPr>
          <p:nvPr>
            <p:ph type="title" idx="4294967295"/>
          </p:nvPr>
        </p:nvSpPr>
        <p:spPr>
          <a:xfrm>
            <a:off x="1644650" y="0"/>
            <a:ext cx="6769100" cy="263525"/>
          </a:xfrm>
        </p:spPr>
        <p:txBody>
          <a:bodyPr/>
          <a:lstStyle/>
          <a:p>
            <a:pPr algn="l"/>
            <a:endParaRPr lang="ar-IQ" sz="4000" smtClean="0"/>
          </a:p>
        </p:txBody>
      </p:sp>
      <p:sp>
        <p:nvSpPr>
          <p:cNvPr id="198658" name="Rectangle 3"/>
          <p:cNvSpPr>
            <a:spLocks noGrp="1" noChangeArrowheads="1"/>
          </p:cNvSpPr>
          <p:nvPr>
            <p:ph type="body" idx="4294967295"/>
          </p:nvPr>
        </p:nvSpPr>
        <p:spPr>
          <a:xfrm>
            <a:off x="431800" y="1219200"/>
            <a:ext cx="8324850" cy="5260975"/>
          </a:xfrm>
        </p:spPr>
        <p:txBody>
          <a:bodyPr/>
          <a:lstStyle/>
          <a:p>
            <a:pPr>
              <a:lnSpc>
                <a:spcPct val="80000"/>
              </a:lnSpc>
            </a:pPr>
            <a:endParaRPr lang="en-US" sz="2800" smtClean="0"/>
          </a:p>
          <a:p>
            <a:pPr>
              <a:lnSpc>
                <a:spcPct val="80000"/>
              </a:lnSpc>
              <a:buFont typeface="Arial" charset="0"/>
              <a:buNone/>
            </a:pPr>
            <a:r>
              <a:rPr lang="en-US" sz="2600" smtClean="0"/>
              <a:t>Bronchodilator therapy with </a:t>
            </a:r>
            <a:r>
              <a:rPr lang="en-US" sz="2600" b="1" smtClean="0"/>
              <a:t>regular inhaled anticholinergic </a:t>
            </a:r>
            <a:r>
              <a:rPr lang="en-US" sz="2600" smtClean="0"/>
              <a:t>agents &amp; </a:t>
            </a:r>
            <a:r>
              <a:rPr lang="en-US" sz="2600" b="1" smtClean="0"/>
              <a:t>short acting B2  agonists taken as required </a:t>
            </a:r>
            <a:r>
              <a:rPr lang="en-US" sz="2600" smtClean="0"/>
              <a:t>provides useful symptomatic relief in the majority of patients. </a:t>
            </a:r>
          </a:p>
          <a:p>
            <a:pPr>
              <a:lnSpc>
                <a:spcPct val="80000"/>
              </a:lnSpc>
              <a:buFont typeface="Monotype Sorts"/>
              <a:buNone/>
            </a:pPr>
            <a:endParaRPr lang="en-US" sz="2800" smtClean="0"/>
          </a:p>
          <a:p>
            <a:pPr>
              <a:lnSpc>
                <a:spcPct val="80000"/>
              </a:lnSpc>
              <a:buClr>
                <a:srgbClr val="A5FF4B"/>
              </a:buClr>
            </a:pPr>
            <a:r>
              <a:rPr lang="en-US" sz="2800" smtClean="0"/>
              <a:t>The choice between </a:t>
            </a:r>
            <a:r>
              <a:rPr lang="en-US" sz="2800" smtClean="0">
                <a:sym typeface="WP Greek Century"/>
              </a:rPr>
              <a:t>beta</a:t>
            </a:r>
            <a:r>
              <a:rPr lang="en-US" sz="2800" baseline="-25000" smtClean="0"/>
              <a:t>2</a:t>
            </a:r>
            <a:r>
              <a:rPr lang="en-US" sz="2800" smtClean="0"/>
              <a:t>-agonist, anticholinergic, theophylline, or combination therapy depends on availability and individual response in terms of symptom relief and side effects.</a:t>
            </a:r>
          </a:p>
          <a:p>
            <a:pPr>
              <a:lnSpc>
                <a:spcPct val="80000"/>
              </a:lnSpc>
              <a:buClr>
                <a:srgbClr val="A5FF4B"/>
              </a:buClr>
              <a:buFont typeface="Arial" charset="0"/>
              <a:buNone/>
            </a:pPr>
            <a:endParaRPr lang="en-US" sz="2800" smtClean="0"/>
          </a:p>
          <a:p>
            <a:pPr>
              <a:lnSpc>
                <a:spcPct val="80000"/>
              </a:lnSpc>
              <a:buClr>
                <a:srgbClr val="A5FF4B"/>
              </a:buClr>
            </a:pPr>
            <a:r>
              <a:rPr lang="en-US" sz="2800" smtClean="0"/>
              <a:t> Combining bronchodilators may improve efficacy and decrease the risk of side effects compared to increasing the dose of a single bronchodilator</a:t>
            </a:r>
          </a:p>
          <a:p>
            <a:pPr>
              <a:lnSpc>
                <a:spcPct val="80000"/>
              </a:lnSpc>
            </a:pPr>
            <a:endParaRPr lang="en-US" sz="300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Title 1"/>
          <p:cNvSpPr>
            <a:spLocks noGrp="1"/>
          </p:cNvSpPr>
          <p:nvPr>
            <p:ph type="title" idx="4294967295"/>
          </p:nvPr>
        </p:nvSpPr>
        <p:spPr>
          <a:xfrm>
            <a:off x="457200" y="-76200"/>
            <a:ext cx="8229600" cy="334963"/>
          </a:xfrm>
        </p:spPr>
        <p:txBody>
          <a:bodyPr/>
          <a:lstStyle/>
          <a:p>
            <a:endParaRPr lang="ar-IQ" sz="4000" smtClean="0"/>
          </a:p>
        </p:txBody>
      </p:sp>
      <p:sp>
        <p:nvSpPr>
          <p:cNvPr id="199682" name="Content Placeholder 2"/>
          <p:cNvSpPr>
            <a:spLocks noGrp="1"/>
          </p:cNvSpPr>
          <p:nvPr>
            <p:ph idx="4294967295"/>
          </p:nvPr>
        </p:nvSpPr>
        <p:spPr>
          <a:xfrm>
            <a:off x="457200" y="304800"/>
            <a:ext cx="8458200" cy="6553200"/>
          </a:xfrm>
        </p:spPr>
        <p:txBody>
          <a:bodyPr/>
          <a:lstStyle/>
          <a:p>
            <a:pPr>
              <a:lnSpc>
                <a:spcPct val="80000"/>
              </a:lnSpc>
            </a:pPr>
            <a:r>
              <a:rPr lang="en-US" sz="4100" b="1" smtClean="0">
                <a:solidFill>
                  <a:srgbClr val="FF0000"/>
                </a:solidFill>
              </a:rPr>
              <a:t>Corticosteroids</a:t>
            </a:r>
          </a:p>
          <a:p>
            <a:pPr>
              <a:lnSpc>
                <a:spcPct val="80000"/>
              </a:lnSpc>
              <a:buFont typeface="Arial" charset="0"/>
              <a:buNone/>
            </a:pPr>
            <a:endParaRPr lang="en-US" sz="4100" b="1" smtClean="0">
              <a:solidFill>
                <a:srgbClr val="FF0000"/>
              </a:solidFill>
            </a:endParaRPr>
          </a:p>
          <a:p>
            <a:pPr>
              <a:lnSpc>
                <a:spcPct val="80000"/>
              </a:lnSpc>
            </a:pPr>
            <a:r>
              <a:rPr lang="en-US" sz="2400" smtClean="0"/>
              <a:t> Inhaled corticosteroids (ICS) reduce the frequency and severity of </a:t>
            </a:r>
            <a:r>
              <a:rPr lang="en-US" sz="2400" b="1" smtClean="0"/>
              <a:t>exacerbations.</a:t>
            </a:r>
          </a:p>
          <a:p>
            <a:pPr>
              <a:lnSpc>
                <a:spcPct val="80000"/>
              </a:lnSpc>
            </a:pPr>
            <a:r>
              <a:rPr lang="en-US" sz="2400" smtClean="0"/>
              <a:t> They are currently recommended in patients with severe disease </a:t>
            </a:r>
            <a:r>
              <a:rPr lang="en-US" sz="2400" b="1" smtClean="0"/>
              <a:t>(FEV</a:t>
            </a:r>
            <a:r>
              <a:rPr lang="en-US" sz="2400" b="1" baseline="-25000" smtClean="0"/>
              <a:t>1</a:t>
            </a:r>
            <a:r>
              <a:rPr lang="en-US" sz="2400" b="1" smtClean="0"/>
              <a:t> &lt;   50 %   </a:t>
            </a:r>
            <a:r>
              <a:rPr lang="en-US" sz="2400" smtClean="0"/>
              <a:t>)  </a:t>
            </a:r>
            <a:r>
              <a:rPr lang="en-US" sz="2400" b="1" smtClean="0"/>
              <a:t>  </a:t>
            </a:r>
            <a:r>
              <a:rPr lang="en-US" sz="2400" smtClean="0"/>
              <a:t>who report two or more exacerbations requiring antibiotics or oral steroids per year.  </a:t>
            </a:r>
          </a:p>
          <a:p>
            <a:pPr>
              <a:lnSpc>
                <a:spcPct val="80000"/>
              </a:lnSpc>
              <a:buFont typeface="Arial" charset="0"/>
              <a:buNone/>
            </a:pPr>
            <a:endParaRPr lang="en-US" sz="2400" smtClean="0"/>
          </a:p>
          <a:p>
            <a:pPr>
              <a:lnSpc>
                <a:spcPct val="80000"/>
              </a:lnSpc>
            </a:pPr>
            <a:r>
              <a:rPr lang="en-US" sz="2400" smtClean="0"/>
              <a:t>The </a:t>
            </a:r>
            <a:r>
              <a:rPr lang="en-US" sz="2400" b="1" smtClean="0"/>
              <a:t>combination of ICS  with long-acting β </a:t>
            </a:r>
            <a:r>
              <a:rPr lang="en-US" sz="2400" b="1" baseline="-25000" smtClean="0"/>
              <a:t>2</a:t>
            </a:r>
            <a:r>
              <a:rPr lang="en-US" sz="2400" b="1" smtClean="0"/>
              <a:t>-agonists </a:t>
            </a:r>
            <a:r>
              <a:rPr lang="en-US" sz="2400" smtClean="0"/>
              <a:t>produces further improvement in breathlessness and reduces  the frequency and severity of exacerbations. </a:t>
            </a:r>
          </a:p>
          <a:p>
            <a:pPr>
              <a:lnSpc>
                <a:spcPct val="80000"/>
              </a:lnSpc>
              <a:buFont typeface="Arial" charset="0"/>
              <a:buNone/>
            </a:pPr>
            <a:endParaRPr lang="en-US" sz="2400" smtClean="0"/>
          </a:p>
          <a:p>
            <a:pPr>
              <a:lnSpc>
                <a:spcPct val="80000"/>
              </a:lnSpc>
            </a:pPr>
            <a:r>
              <a:rPr lang="en-US" sz="2400" b="1" smtClean="0"/>
              <a:t>Oral corticosteroids </a:t>
            </a:r>
            <a:r>
              <a:rPr lang="en-US" sz="2400" smtClean="0"/>
              <a:t>are useful during exacerbations but </a:t>
            </a:r>
            <a:r>
              <a:rPr lang="en-US" sz="2400" b="1" smtClean="0"/>
              <a:t>maintenance</a:t>
            </a:r>
            <a:r>
              <a:rPr lang="en-US" sz="2400" smtClean="0"/>
              <a:t> therapy contributes to osteoporosis and impaired skeletal muscle function and </a:t>
            </a:r>
            <a:r>
              <a:rPr lang="en-US" sz="2400" b="1" smtClean="0"/>
              <a:t>should be avoided. </a:t>
            </a:r>
          </a:p>
          <a:p>
            <a:pPr>
              <a:lnSpc>
                <a:spcPct val="80000"/>
              </a:lnSpc>
            </a:pPr>
            <a:endParaRPr lang="en-US" sz="2200" smtClean="0"/>
          </a:p>
          <a:p>
            <a:pPr>
              <a:lnSpc>
                <a:spcPct val="80000"/>
              </a:lnSpc>
            </a:pPr>
            <a:r>
              <a:rPr lang="en-US" sz="2200" smtClean="0"/>
              <a:t>.</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5" name="Title 1"/>
          <p:cNvSpPr>
            <a:spLocks noGrp="1"/>
          </p:cNvSpPr>
          <p:nvPr>
            <p:ph type="title" idx="4294967295"/>
          </p:nvPr>
        </p:nvSpPr>
        <p:spPr>
          <a:xfrm>
            <a:off x="457200" y="0"/>
            <a:ext cx="8229600" cy="411163"/>
          </a:xfrm>
        </p:spPr>
        <p:txBody>
          <a:bodyPr/>
          <a:lstStyle/>
          <a:p>
            <a:endParaRPr lang="ar-IQ" sz="4000" smtClean="0"/>
          </a:p>
        </p:txBody>
      </p:sp>
      <p:sp>
        <p:nvSpPr>
          <p:cNvPr id="200706" name="Content Placeholder 2"/>
          <p:cNvSpPr>
            <a:spLocks noGrp="1"/>
          </p:cNvSpPr>
          <p:nvPr>
            <p:ph idx="4294967295"/>
          </p:nvPr>
        </p:nvSpPr>
        <p:spPr>
          <a:xfrm>
            <a:off x="457200" y="1143000"/>
            <a:ext cx="8229600" cy="5181600"/>
          </a:xfrm>
        </p:spPr>
        <p:txBody>
          <a:bodyPr/>
          <a:lstStyle/>
          <a:p>
            <a:r>
              <a:rPr lang="en-US" b="1" smtClean="0">
                <a:solidFill>
                  <a:srgbClr val="FF0000"/>
                </a:solidFill>
              </a:rPr>
              <a:t>Other measures</a:t>
            </a:r>
          </a:p>
          <a:p>
            <a:r>
              <a:rPr lang="en-US" sz="2400" smtClean="0"/>
              <a:t>Exercise should be encouraged &amp; outpatient based </a:t>
            </a:r>
            <a:r>
              <a:rPr lang="en-US" sz="2400" b="1" smtClean="0"/>
              <a:t>pulmonary rehabilitation programmes</a:t>
            </a:r>
            <a:r>
              <a:rPr lang="en-US" sz="2400" smtClean="0"/>
              <a:t>, while not affecting the FEV1, can improve exercise performance &amp; reduce breathlessness.</a:t>
            </a:r>
          </a:p>
          <a:p>
            <a:endParaRPr lang="en-US" sz="2400" b="1" smtClean="0"/>
          </a:p>
          <a:p>
            <a:r>
              <a:rPr lang="en-US" sz="2400" b="1" smtClean="0"/>
              <a:t>Obesity , poor nutrition , depression &amp;   social isolation </a:t>
            </a:r>
            <a:r>
              <a:rPr lang="en-US" sz="2400" smtClean="0"/>
              <a:t>should be managed.</a:t>
            </a:r>
          </a:p>
          <a:p>
            <a:pPr>
              <a:buFont typeface="Arial" charset="0"/>
              <a:buNone/>
            </a:pPr>
            <a:endParaRPr lang="en-US" sz="2400" smtClean="0"/>
          </a:p>
          <a:p>
            <a:r>
              <a:rPr lang="en-US" sz="2400" smtClean="0"/>
              <a:t>Sedatives &amp; opiate-based analgesic preparations are contraindicated.</a:t>
            </a:r>
          </a:p>
          <a:p>
            <a:pPr>
              <a:buFont typeface="Arial" charset="0"/>
              <a:buNone/>
            </a:pPr>
            <a:endParaRPr lang="en-US" sz="240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29" name="Title 1"/>
          <p:cNvSpPr>
            <a:spLocks noGrp="1"/>
          </p:cNvSpPr>
          <p:nvPr>
            <p:ph type="title" idx="4294967295"/>
          </p:nvPr>
        </p:nvSpPr>
        <p:spPr>
          <a:xfrm>
            <a:off x="457200" y="-304800"/>
            <a:ext cx="8229600" cy="46037"/>
          </a:xfrm>
        </p:spPr>
        <p:txBody>
          <a:bodyPr/>
          <a:lstStyle/>
          <a:p>
            <a:endParaRPr lang="ar-IQ" sz="4000" smtClean="0"/>
          </a:p>
        </p:txBody>
      </p:sp>
      <p:sp>
        <p:nvSpPr>
          <p:cNvPr id="201730" name="Content Placeholder 2"/>
          <p:cNvSpPr>
            <a:spLocks noGrp="1"/>
          </p:cNvSpPr>
          <p:nvPr>
            <p:ph idx="4294967295"/>
          </p:nvPr>
        </p:nvSpPr>
        <p:spPr>
          <a:xfrm>
            <a:off x="0" y="685800"/>
            <a:ext cx="8991600" cy="5440363"/>
          </a:xfrm>
        </p:spPr>
        <p:txBody>
          <a:bodyPr/>
          <a:lstStyle/>
          <a:p>
            <a:pPr lvl="4">
              <a:lnSpc>
                <a:spcPct val="90000"/>
              </a:lnSpc>
              <a:buFont typeface="Arial" charset="0"/>
              <a:buNone/>
            </a:pPr>
            <a:r>
              <a:rPr lang="en-US" sz="2800" smtClean="0">
                <a:solidFill>
                  <a:srgbClr val="FF0000"/>
                </a:solidFill>
              </a:rPr>
              <a:t>LONG-TERM DOMICILIARY OXYGEN THERAPY </a:t>
            </a:r>
          </a:p>
          <a:p>
            <a:pPr lvl="4">
              <a:lnSpc>
                <a:spcPct val="90000"/>
              </a:lnSpc>
              <a:buFont typeface="Arial" charset="0"/>
              <a:buNone/>
            </a:pPr>
            <a:r>
              <a:rPr lang="en-US" smtClean="0"/>
              <a:t> </a:t>
            </a:r>
          </a:p>
          <a:p>
            <a:pPr>
              <a:lnSpc>
                <a:spcPct val="90000"/>
              </a:lnSpc>
            </a:pPr>
            <a:r>
              <a:rPr lang="en-US" sz="2400" smtClean="0"/>
              <a:t>In patients with COPD  Long term low – concentration  oxygen therapy  ( 2 litres/min by nasal canulae   for ≥ 15 hrs/day intermittently) .</a:t>
            </a:r>
          </a:p>
          <a:p>
            <a:pPr>
              <a:lnSpc>
                <a:spcPct val="90000"/>
              </a:lnSpc>
            </a:pPr>
            <a:r>
              <a:rPr lang="en-US" sz="2400" smtClean="0"/>
              <a:t>It reduces secondary polycythaemia ,decrease pulmonary hypertension &amp;  improves  neuropsychological health &amp; most importantly prolong life in hypoxaemic COPD patients. </a:t>
            </a:r>
          </a:p>
          <a:p>
            <a:pPr>
              <a:lnSpc>
                <a:spcPct val="90000"/>
              </a:lnSpc>
            </a:pPr>
            <a:endParaRPr lang="en-US" sz="2400" smtClean="0"/>
          </a:p>
          <a:p>
            <a:pPr>
              <a:lnSpc>
                <a:spcPct val="90000"/>
              </a:lnSpc>
            </a:pPr>
            <a:r>
              <a:rPr lang="en-US" sz="2400" smtClean="0"/>
              <a:t>The aim of therapy is to increase the </a:t>
            </a:r>
            <a:r>
              <a:rPr lang="en-US" sz="2400" i="1" smtClean="0"/>
              <a:t>Pa</a:t>
            </a:r>
            <a:r>
              <a:rPr lang="en-US" sz="2400" smtClean="0"/>
              <a:t>O</a:t>
            </a:r>
            <a:r>
              <a:rPr lang="en-US" sz="2400" baseline="-25000" smtClean="0"/>
              <a:t>2</a:t>
            </a:r>
            <a:r>
              <a:rPr lang="en-US" sz="2400" smtClean="0"/>
              <a:t> to at least 8 kPa (60 mmHg) or </a:t>
            </a:r>
            <a:r>
              <a:rPr lang="en-US" sz="2400" i="1" smtClean="0"/>
              <a:t>Sa</a:t>
            </a:r>
            <a:r>
              <a:rPr lang="en-US" sz="2400" smtClean="0"/>
              <a:t>O</a:t>
            </a:r>
            <a:r>
              <a:rPr lang="en-US" sz="2400" baseline="-25000" smtClean="0"/>
              <a:t>2</a:t>
            </a:r>
            <a:r>
              <a:rPr lang="en-US" sz="2400" smtClean="0"/>
              <a:t> at least 90% . </a:t>
            </a:r>
          </a:p>
          <a:p>
            <a:pPr>
              <a:lnSpc>
                <a:spcPct val="90000"/>
              </a:lnSpc>
            </a:pPr>
            <a:endParaRPr lang="en-US" sz="2400" smtClean="0"/>
          </a:p>
          <a:p>
            <a:pPr>
              <a:lnSpc>
                <a:spcPct val="90000"/>
              </a:lnSpc>
            </a:pPr>
            <a:r>
              <a:rPr lang="en-US" sz="2400" smtClean="0"/>
              <a:t>High concentrations of oxygen may cause respiratory depression and worsening acidosis .</a:t>
            </a:r>
          </a:p>
          <a:p>
            <a:pPr>
              <a:lnSpc>
                <a:spcPct val="90000"/>
              </a:lnSpc>
            </a:pPr>
            <a:endParaRPr lang="en-US" sz="2400" smtClean="0"/>
          </a:p>
          <a:p>
            <a:pPr>
              <a:lnSpc>
                <a:spcPct val="90000"/>
              </a:lnSpc>
            </a:pPr>
            <a:endParaRPr lang="en-US" sz="2400" smtClean="0"/>
          </a:p>
          <a:p>
            <a:pPr algn="r">
              <a:lnSpc>
                <a:spcPct val="90000"/>
              </a:lnSpc>
            </a:pPr>
            <a:endParaRPr lang="en-US" sz="2400" smtClean="0"/>
          </a:p>
          <a:p>
            <a:pPr>
              <a:lnSpc>
                <a:spcPct val="90000"/>
              </a:lnSpc>
            </a:pPr>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a:solidFill>
                  <a:srgbClr val="00B0F0"/>
                </a:solidFill>
              </a:rPr>
              <a:t>Chronic bronchitis  </a:t>
            </a:r>
            <a:br>
              <a:rPr lang="en-US" b="1" dirty="0">
                <a:solidFill>
                  <a:srgbClr val="00B0F0"/>
                </a:solidFill>
              </a:rPr>
            </a:br>
            <a:endParaRPr lang="en-US" dirty="0"/>
          </a:p>
        </p:txBody>
      </p:sp>
      <p:sp>
        <p:nvSpPr>
          <p:cNvPr id="19458" name="Content Placeholder 2"/>
          <p:cNvSpPr>
            <a:spLocks noGrp="1"/>
          </p:cNvSpPr>
          <p:nvPr>
            <p:ph idx="1"/>
          </p:nvPr>
        </p:nvSpPr>
        <p:spPr/>
        <p:txBody>
          <a:bodyPr/>
          <a:lstStyle/>
          <a:p>
            <a:pPr eaLnBrk="1" hangingPunct="1">
              <a:lnSpc>
                <a:spcPct val="80000"/>
              </a:lnSpc>
              <a:buFont typeface="Arial" charset="0"/>
              <a:buNone/>
            </a:pPr>
            <a:r>
              <a:rPr lang="en-US" sz="2400" smtClean="0"/>
              <a:t>Is defined when a cough and sputum occur on most days for at least 3 consecutive months for at least 2 successive years</a:t>
            </a:r>
          </a:p>
          <a:p>
            <a:pPr eaLnBrk="1" hangingPunct="1">
              <a:lnSpc>
                <a:spcPct val="60000"/>
              </a:lnSpc>
              <a:buFont typeface="Arial" charset="0"/>
              <a:buNone/>
            </a:pPr>
            <a:r>
              <a:rPr lang="en-US" sz="2400" smtClean="0"/>
              <a:t>     ( provided other causes of cough had been excluded).</a:t>
            </a:r>
            <a:r>
              <a:rPr lang="en-US" sz="2400" u="sng" smtClean="0"/>
              <a:t> </a:t>
            </a:r>
          </a:p>
          <a:p>
            <a:pPr eaLnBrk="1" hangingPunct="1">
              <a:lnSpc>
                <a:spcPct val="60000"/>
              </a:lnSpc>
              <a:buFont typeface="Arial" charset="0"/>
              <a:buNone/>
            </a:pPr>
            <a:endParaRPr lang="en-US" sz="2400" u="sng" smtClean="0"/>
          </a:p>
          <a:p>
            <a:pPr eaLnBrk="1" hangingPunct="1">
              <a:lnSpc>
                <a:spcPct val="60000"/>
              </a:lnSpc>
              <a:buFont typeface="Arial" charset="0"/>
              <a:buNone/>
            </a:pPr>
            <a:r>
              <a:rPr lang="en-US" sz="2400" u="sng" smtClean="0"/>
              <a:t> </a:t>
            </a:r>
          </a:p>
          <a:p>
            <a:pPr eaLnBrk="1" hangingPunct="1">
              <a:lnSpc>
                <a:spcPct val="60000"/>
              </a:lnSpc>
              <a:buFont typeface="Arial" charset="0"/>
              <a:buNone/>
            </a:pPr>
            <a:endParaRPr lang="en-US" sz="2800" smtClean="0"/>
          </a:p>
          <a:p>
            <a:pPr lvl="1" eaLnBrk="1" hangingPunct="1">
              <a:lnSpc>
                <a:spcPct val="60000"/>
              </a:lnSpc>
              <a:buFont typeface="Arial" charset="0"/>
              <a:buNone/>
            </a:pPr>
            <a:r>
              <a:rPr lang="en-US" sz="2400" smtClean="0"/>
              <a:t/>
            </a:r>
            <a:br>
              <a:rPr lang="en-US" sz="2400" smtClean="0"/>
            </a:br>
            <a:endParaRPr lang="en-US" sz="2400" smtClean="0"/>
          </a:p>
          <a:p>
            <a:pPr eaLnBrk="1" hangingPunct="1">
              <a:lnSpc>
                <a:spcPct val="80000"/>
              </a:lnSpc>
            </a:pPr>
            <a:r>
              <a:rPr lang="en-US" sz="2400" smtClean="0">
                <a:solidFill>
                  <a:srgbClr val="FF0000"/>
                </a:solidFill>
              </a:rPr>
              <a:t>The  'blue bloaters( Chronic bronchitis )</a:t>
            </a:r>
            <a:r>
              <a:rPr lang="en-US" sz="2400" smtClean="0"/>
              <a:t> is characterized by chronic productive cough, likely to be heavy ( obese)  and cyanotic &amp; develop  hypercapnia earlier and may develop oedema and secondary polycythaemia. </a:t>
            </a:r>
          </a:p>
          <a:p>
            <a:pPr eaLnBrk="1" hangingPunct="1">
              <a:lnSpc>
                <a:spcPct val="80000"/>
              </a:lnSpc>
            </a:pPr>
            <a:endParaRPr lang="en-US" sz="1300" smtClean="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3" name="Title 1"/>
          <p:cNvSpPr>
            <a:spLocks noGrp="1"/>
          </p:cNvSpPr>
          <p:nvPr>
            <p:ph type="title" idx="4294967295"/>
          </p:nvPr>
        </p:nvSpPr>
        <p:spPr>
          <a:xfrm>
            <a:off x="457200" y="-152400"/>
            <a:ext cx="8229600" cy="334963"/>
          </a:xfrm>
        </p:spPr>
        <p:txBody>
          <a:bodyPr/>
          <a:lstStyle/>
          <a:p>
            <a:endParaRPr lang="ar-IQ" sz="4000" smtClean="0"/>
          </a:p>
        </p:txBody>
      </p:sp>
      <p:sp>
        <p:nvSpPr>
          <p:cNvPr id="202754" name="Content Placeholder 2"/>
          <p:cNvSpPr>
            <a:spLocks noGrp="1"/>
          </p:cNvSpPr>
          <p:nvPr>
            <p:ph idx="4294967295"/>
          </p:nvPr>
        </p:nvSpPr>
        <p:spPr>
          <a:xfrm>
            <a:off x="0" y="609600"/>
            <a:ext cx="8991600" cy="5516563"/>
          </a:xfrm>
        </p:spPr>
        <p:txBody>
          <a:bodyPr/>
          <a:lstStyle/>
          <a:p>
            <a:pPr>
              <a:lnSpc>
                <a:spcPct val="90000"/>
              </a:lnSpc>
              <a:buFont typeface="Arial" charset="0"/>
              <a:buNone/>
            </a:pPr>
            <a:r>
              <a:rPr lang="en-US" sz="3300" smtClean="0">
                <a:solidFill>
                  <a:srgbClr val="FF0000"/>
                </a:solidFill>
              </a:rPr>
              <a:t>PRESCRIPTION OF LONG-TERM OXYGEN  THERAPY (LTOT) IN COPD </a:t>
            </a:r>
          </a:p>
          <a:p>
            <a:pPr>
              <a:lnSpc>
                <a:spcPct val="90000"/>
              </a:lnSpc>
            </a:pPr>
            <a:r>
              <a:rPr lang="en-US" sz="2600" b="1" smtClean="0"/>
              <a:t>Arterial blood gases measured </a:t>
            </a:r>
            <a:r>
              <a:rPr lang="en-US" sz="2600" smtClean="0"/>
              <a:t>in clinically stable patients on optimal medical therapy on at least two occasions 3 weeks apart.</a:t>
            </a:r>
          </a:p>
          <a:p>
            <a:pPr>
              <a:lnSpc>
                <a:spcPct val="90000"/>
              </a:lnSpc>
            </a:pPr>
            <a:r>
              <a:rPr lang="en-US" sz="2600" b="1" smtClean="0"/>
              <a:t>PaO</a:t>
            </a:r>
            <a:r>
              <a:rPr lang="en-US" sz="2600" b="1" baseline="-25000" smtClean="0"/>
              <a:t>2</a:t>
            </a:r>
            <a:r>
              <a:rPr lang="en-US" sz="2600" b="1" smtClean="0"/>
              <a:t> </a:t>
            </a:r>
            <a:r>
              <a:rPr lang="en-US" sz="2600" smtClean="0"/>
              <a:t>≤ 7.3 kPa (55 mmHg) irrespective of </a:t>
            </a:r>
            <a:r>
              <a:rPr lang="en-US" sz="2600" i="1" smtClean="0"/>
              <a:t>Pa</a:t>
            </a:r>
            <a:r>
              <a:rPr lang="en-US" sz="2600" smtClean="0"/>
              <a:t>CO</a:t>
            </a:r>
            <a:r>
              <a:rPr lang="en-US" sz="2600" baseline="-25000" smtClean="0"/>
              <a:t>2</a:t>
            </a:r>
            <a:r>
              <a:rPr lang="en-US" sz="2600" smtClean="0"/>
              <a:t> and </a:t>
            </a:r>
            <a:r>
              <a:rPr lang="en-US" sz="2600" b="1" smtClean="0"/>
              <a:t>FEV</a:t>
            </a:r>
            <a:r>
              <a:rPr lang="en-US" sz="2600" b="1" baseline="-25000" smtClean="0"/>
              <a:t>1</a:t>
            </a:r>
            <a:r>
              <a:rPr lang="en-US" sz="2600" b="1" smtClean="0"/>
              <a:t> ≤ 1.5 </a:t>
            </a:r>
            <a:r>
              <a:rPr lang="en-US" sz="2600" smtClean="0"/>
              <a:t>litres. </a:t>
            </a:r>
          </a:p>
          <a:p>
            <a:pPr>
              <a:lnSpc>
                <a:spcPct val="90000"/>
              </a:lnSpc>
            </a:pPr>
            <a:r>
              <a:rPr lang="en-US" sz="2600" b="1" smtClean="0"/>
              <a:t>PaO</a:t>
            </a:r>
            <a:r>
              <a:rPr lang="en-US" sz="2600" b="1" baseline="-25000" smtClean="0"/>
              <a:t>2</a:t>
            </a:r>
            <a:r>
              <a:rPr lang="en-US" sz="2600" b="1" smtClean="0"/>
              <a:t> </a:t>
            </a:r>
            <a:r>
              <a:rPr lang="en-US" sz="2600" smtClean="0"/>
              <a:t>7.3 - 8  k Pa (55-60 mmHg) plus </a:t>
            </a:r>
            <a:r>
              <a:rPr lang="en-US" sz="2600" b="1" smtClean="0"/>
              <a:t>pulmonary hypertension, peripheral oedema or nocturnal hypoxaemia </a:t>
            </a:r>
          </a:p>
          <a:p>
            <a:pPr>
              <a:lnSpc>
                <a:spcPct val="90000"/>
              </a:lnSpc>
            </a:pPr>
            <a:r>
              <a:rPr lang="en-US" sz="2600" smtClean="0"/>
              <a:t>Patient </a:t>
            </a:r>
            <a:r>
              <a:rPr lang="en-US" sz="2600" b="1" smtClean="0"/>
              <a:t>stopped smoking .</a:t>
            </a:r>
          </a:p>
          <a:p>
            <a:pPr>
              <a:lnSpc>
                <a:spcPct val="90000"/>
              </a:lnSpc>
              <a:buFont typeface="Arial" charset="0"/>
              <a:buNone/>
            </a:pPr>
            <a:endParaRPr lang="en-US" sz="2600" b="1" smtClean="0"/>
          </a:p>
          <a:p>
            <a:pPr>
              <a:lnSpc>
                <a:spcPct val="90000"/>
              </a:lnSpc>
            </a:pPr>
            <a:r>
              <a:rPr lang="en-US" sz="2600" smtClean="0"/>
              <a:t>Use at least 15 hours/day at 2-4 litres/min to achieve  a </a:t>
            </a:r>
          </a:p>
          <a:p>
            <a:pPr>
              <a:lnSpc>
                <a:spcPct val="90000"/>
              </a:lnSpc>
              <a:buFont typeface="Arial" charset="0"/>
              <a:buNone/>
            </a:pPr>
            <a:r>
              <a:rPr lang="en-US" sz="2600" i="1" smtClean="0"/>
              <a:t>     Pa</a:t>
            </a:r>
            <a:r>
              <a:rPr lang="en-US" sz="2600" smtClean="0"/>
              <a:t>O</a:t>
            </a:r>
            <a:r>
              <a:rPr lang="en-US" sz="2600" baseline="-25000" smtClean="0"/>
              <a:t>2</a:t>
            </a:r>
            <a:r>
              <a:rPr lang="en-US" sz="2600" smtClean="0"/>
              <a:t> &gt; 8 kPa (60 mmHg) without unacceptable rise in </a:t>
            </a:r>
            <a:r>
              <a:rPr lang="en-US" sz="2600" i="1" smtClean="0"/>
              <a:t>Pa</a:t>
            </a:r>
            <a:r>
              <a:rPr lang="en-US" sz="2600" smtClean="0"/>
              <a:t>CO</a:t>
            </a:r>
            <a:r>
              <a:rPr lang="en-US" sz="2600" baseline="-25000" smtClean="0"/>
              <a:t>2</a:t>
            </a:r>
            <a:endParaRPr lang="en-US" sz="2600" smtClean="0"/>
          </a:p>
          <a:p>
            <a:pPr>
              <a:lnSpc>
                <a:spcPct val="90000"/>
              </a:lnSpc>
            </a:pPr>
            <a:endParaRPr lang="en-US" sz="260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7" name="Title 1"/>
          <p:cNvSpPr>
            <a:spLocks noGrp="1"/>
          </p:cNvSpPr>
          <p:nvPr>
            <p:ph type="title" idx="4294967295"/>
          </p:nvPr>
        </p:nvSpPr>
        <p:spPr>
          <a:xfrm>
            <a:off x="457200" y="-152400"/>
            <a:ext cx="8229600" cy="182563"/>
          </a:xfrm>
        </p:spPr>
        <p:txBody>
          <a:bodyPr/>
          <a:lstStyle/>
          <a:p>
            <a:endParaRPr lang="ar-IQ" sz="4000" smtClean="0"/>
          </a:p>
        </p:txBody>
      </p:sp>
      <p:sp>
        <p:nvSpPr>
          <p:cNvPr id="203778" name="Content Placeholder 2"/>
          <p:cNvSpPr>
            <a:spLocks noGrp="1"/>
          </p:cNvSpPr>
          <p:nvPr>
            <p:ph idx="4294967295"/>
          </p:nvPr>
        </p:nvSpPr>
        <p:spPr>
          <a:xfrm>
            <a:off x="0" y="914400"/>
            <a:ext cx="8686800" cy="5715000"/>
          </a:xfrm>
        </p:spPr>
        <p:txBody>
          <a:bodyPr/>
          <a:lstStyle/>
          <a:p>
            <a:pPr>
              <a:lnSpc>
                <a:spcPct val="80000"/>
              </a:lnSpc>
            </a:pPr>
            <a:r>
              <a:rPr lang="en-US" b="1" smtClean="0">
                <a:solidFill>
                  <a:srgbClr val="FF0000"/>
                </a:solidFill>
              </a:rPr>
              <a:t>Treatment of respiratory infection:</a:t>
            </a:r>
          </a:p>
          <a:p>
            <a:pPr>
              <a:lnSpc>
                <a:spcPct val="80000"/>
              </a:lnSpc>
            </a:pPr>
            <a:r>
              <a:rPr lang="en-US" sz="2400" smtClean="0"/>
              <a:t>Respiratory infection should be treated promptly because it aggravate breathlessness &amp; may precipitate type II respiratory failure in patients with severe airflow obstruction.</a:t>
            </a:r>
          </a:p>
          <a:p>
            <a:pPr>
              <a:lnSpc>
                <a:spcPct val="80000"/>
              </a:lnSpc>
              <a:buFont typeface="Arial" charset="0"/>
              <a:buNone/>
            </a:pPr>
            <a:endParaRPr lang="en-US" sz="2400" smtClean="0"/>
          </a:p>
          <a:p>
            <a:pPr>
              <a:lnSpc>
                <a:spcPct val="80000"/>
              </a:lnSpc>
            </a:pPr>
            <a:r>
              <a:rPr lang="en-US" sz="2400" smtClean="0"/>
              <a:t>Purulent sputum is treated with </a:t>
            </a:r>
            <a:r>
              <a:rPr lang="en-US" sz="2400" b="1" smtClean="0"/>
              <a:t>amoxicillin</a:t>
            </a:r>
            <a:r>
              <a:rPr lang="en-US" sz="2400" smtClean="0"/>
              <a:t>( or </a:t>
            </a:r>
            <a:r>
              <a:rPr lang="en-US" sz="2400" b="1" smtClean="0"/>
              <a:t>clarithromycin </a:t>
            </a:r>
            <a:r>
              <a:rPr lang="en-US" sz="2400" smtClean="0"/>
              <a:t>), </a:t>
            </a:r>
            <a:r>
              <a:rPr lang="en-US" sz="2400" b="1" smtClean="0"/>
              <a:t>cephalosporin</a:t>
            </a:r>
            <a:r>
              <a:rPr lang="en-US" sz="2400" smtClean="0"/>
              <a:t> pending sputum culture results.</a:t>
            </a:r>
          </a:p>
          <a:p>
            <a:pPr>
              <a:lnSpc>
                <a:spcPct val="80000"/>
              </a:lnSpc>
            </a:pPr>
            <a:r>
              <a:rPr lang="en-US" sz="2400" b="1" smtClean="0"/>
              <a:t>Co-amoxiclav</a:t>
            </a:r>
            <a:r>
              <a:rPr lang="en-US" sz="2400" smtClean="0"/>
              <a:t>  should be used if there is no response or if a B-lactamase producing  organism is cultured.</a:t>
            </a:r>
          </a:p>
          <a:p>
            <a:pPr>
              <a:lnSpc>
                <a:spcPct val="80000"/>
              </a:lnSpc>
              <a:buFont typeface="Arial" charset="0"/>
              <a:buNone/>
            </a:pPr>
            <a:endParaRPr lang="en-US" sz="2400" smtClean="0"/>
          </a:p>
          <a:p>
            <a:pPr>
              <a:lnSpc>
                <a:spcPct val="80000"/>
              </a:lnSpc>
            </a:pPr>
            <a:r>
              <a:rPr lang="en-US" sz="2400" smtClean="0"/>
              <a:t>The usual causative organisms are Streptococcus pneumoniae  or Haemophilus influenzae.</a:t>
            </a:r>
          </a:p>
          <a:p>
            <a:pPr>
              <a:lnSpc>
                <a:spcPct val="80000"/>
              </a:lnSpc>
            </a:pPr>
            <a:r>
              <a:rPr lang="en-US" sz="2400" smtClean="0"/>
              <a:t>A 5-10 day course of treatment is usually effective .</a:t>
            </a:r>
          </a:p>
          <a:p>
            <a:pPr>
              <a:lnSpc>
                <a:spcPct val="80000"/>
              </a:lnSpc>
              <a:buFont typeface="Arial" charset="0"/>
              <a:buNone/>
            </a:pPr>
            <a:endParaRPr lang="en-US" sz="2400" smtClean="0"/>
          </a:p>
          <a:p>
            <a:pPr>
              <a:lnSpc>
                <a:spcPct val="80000"/>
              </a:lnSpc>
            </a:pPr>
            <a:r>
              <a:rPr lang="en-US" sz="2400" b="1" smtClean="0"/>
              <a:t>Influenza  immunisation  </a:t>
            </a:r>
            <a:r>
              <a:rPr lang="en-US" sz="2400" smtClean="0"/>
              <a:t>should be offered to all patients each year , and, as appropriate, </a:t>
            </a:r>
            <a:r>
              <a:rPr lang="en-US" sz="2400" b="1" smtClean="0"/>
              <a:t>pneumococcal vaccination</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1" name="Title 1"/>
          <p:cNvSpPr>
            <a:spLocks noGrp="1"/>
          </p:cNvSpPr>
          <p:nvPr>
            <p:ph type="title" idx="4294967295"/>
          </p:nvPr>
        </p:nvSpPr>
        <p:spPr>
          <a:xfrm>
            <a:off x="457200" y="274638"/>
            <a:ext cx="8229600" cy="792162"/>
          </a:xfrm>
        </p:spPr>
        <p:txBody>
          <a:bodyPr/>
          <a:lstStyle/>
          <a:p>
            <a:r>
              <a:rPr lang="en-US" b="1" smtClean="0">
                <a:solidFill>
                  <a:srgbClr val="FF0000"/>
                </a:solidFill>
              </a:rPr>
              <a:t>Surgical intervention </a:t>
            </a:r>
          </a:p>
        </p:txBody>
      </p:sp>
      <p:sp>
        <p:nvSpPr>
          <p:cNvPr id="204802" name="Content Placeholder 2"/>
          <p:cNvSpPr>
            <a:spLocks noGrp="1"/>
          </p:cNvSpPr>
          <p:nvPr>
            <p:ph idx="4294967295"/>
          </p:nvPr>
        </p:nvSpPr>
        <p:spPr>
          <a:xfrm>
            <a:off x="457200" y="1219200"/>
            <a:ext cx="8686800" cy="5638800"/>
          </a:xfrm>
        </p:spPr>
        <p:txBody>
          <a:bodyPr/>
          <a:lstStyle/>
          <a:p>
            <a:pPr>
              <a:lnSpc>
                <a:spcPct val="90000"/>
              </a:lnSpc>
            </a:pPr>
            <a:r>
              <a:rPr lang="en-US" sz="2200" smtClean="0"/>
              <a:t>A very small group of patients are suitable for surgical intervention .</a:t>
            </a:r>
          </a:p>
          <a:p>
            <a:pPr>
              <a:lnSpc>
                <a:spcPct val="90000"/>
              </a:lnSpc>
              <a:buFont typeface="Arial" charset="0"/>
              <a:buNone/>
            </a:pPr>
            <a:endParaRPr lang="en-US" sz="2200" smtClean="0"/>
          </a:p>
          <a:p>
            <a:pPr>
              <a:lnSpc>
                <a:spcPct val="90000"/>
              </a:lnSpc>
            </a:pPr>
            <a:r>
              <a:rPr lang="en-US" sz="2200" smtClean="0"/>
              <a:t>Young patient, particularly those with α</a:t>
            </a:r>
            <a:r>
              <a:rPr lang="en-US" sz="2200" baseline="-25000" smtClean="0"/>
              <a:t>1</a:t>
            </a:r>
            <a:r>
              <a:rPr lang="en-US" sz="2200" smtClean="0"/>
              <a:t>- antitrypsin deficiency &amp; severe disease , should be considered for </a:t>
            </a:r>
            <a:r>
              <a:rPr lang="en-US" sz="2200" b="1" smtClean="0"/>
              <a:t>lung transplantation </a:t>
            </a:r>
          </a:p>
          <a:p>
            <a:pPr>
              <a:lnSpc>
                <a:spcPct val="90000"/>
              </a:lnSpc>
              <a:buFont typeface="Arial" charset="0"/>
              <a:buNone/>
            </a:pPr>
            <a:r>
              <a:rPr lang="en-US" sz="2200" b="1" smtClean="0"/>
              <a:t>     </a:t>
            </a:r>
            <a:r>
              <a:rPr lang="en-US" sz="2200" smtClean="0"/>
              <a:t>( usually single lung ) .</a:t>
            </a:r>
          </a:p>
          <a:p>
            <a:pPr>
              <a:lnSpc>
                <a:spcPct val="90000"/>
              </a:lnSpc>
              <a:buFont typeface="Arial" charset="0"/>
              <a:buNone/>
            </a:pPr>
            <a:endParaRPr lang="en-US" sz="2200" smtClean="0"/>
          </a:p>
          <a:p>
            <a:pPr>
              <a:lnSpc>
                <a:spcPct val="90000"/>
              </a:lnSpc>
            </a:pPr>
            <a:r>
              <a:rPr lang="en-US" sz="2200" b="1" smtClean="0"/>
              <a:t>Bullectomy.</a:t>
            </a:r>
            <a:r>
              <a:rPr lang="en-US" sz="2200" smtClean="0"/>
              <a:t> Surgical removal of expanding or very large </a:t>
            </a:r>
            <a:r>
              <a:rPr lang="en-US" sz="2200" b="1" smtClean="0"/>
              <a:t>bullae</a:t>
            </a:r>
            <a:r>
              <a:rPr lang="en-US" sz="2200" smtClean="0"/>
              <a:t> .</a:t>
            </a:r>
          </a:p>
          <a:p>
            <a:pPr>
              <a:lnSpc>
                <a:spcPct val="90000"/>
              </a:lnSpc>
              <a:buFont typeface="Arial" charset="0"/>
              <a:buNone/>
            </a:pPr>
            <a:r>
              <a:rPr lang="en-US" sz="2200" smtClean="0"/>
              <a:t>      Young patients with minimal airflow limitation and a lack of generalised emphysema, but in whom large bullae compress surrounding normal lung tissue, may be considered for bullectomy.</a:t>
            </a:r>
          </a:p>
          <a:p>
            <a:pPr>
              <a:lnSpc>
                <a:spcPct val="90000"/>
              </a:lnSpc>
              <a:buFont typeface="Arial" charset="0"/>
              <a:buNone/>
            </a:pPr>
            <a:endParaRPr lang="en-US" sz="2200" smtClean="0"/>
          </a:p>
          <a:p>
            <a:pPr>
              <a:lnSpc>
                <a:spcPct val="90000"/>
              </a:lnSpc>
            </a:pPr>
            <a:r>
              <a:rPr lang="en-US" sz="2200" b="1" smtClean="0"/>
              <a:t>Lung  volume reduction surgery </a:t>
            </a:r>
            <a:r>
              <a:rPr lang="en-US" sz="2200" smtClean="0"/>
              <a:t>: the most severely affected areas of emphysematous lung are removed (removes peripheral emphysematous lung tissue ) &amp; this will reducing hyperinflation and decreasing the work of breathing. </a:t>
            </a:r>
          </a:p>
          <a:p>
            <a:pPr>
              <a:lnSpc>
                <a:spcPct val="90000"/>
              </a:lnSpc>
            </a:pPr>
            <a:r>
              <a:rPr lang="en-US" sz="2200" smtClean="0"/>
              <a:t>. </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5" name="Rectangle 2"/>
          <p:cNvSpPr>
            <a:spLocks noGrp="1" noChangeArrowheads="1"/>
          </p:cNvSpPr>
          <p:nvPr>
            <p:ph type="title" idx="4294967295"/>
          </p:nvPr>
        </p:nvSpPr>
        <p:spPr>
          <a:xfrm>
            <a:off x="1657350" y="346075"/>
            <a:ext cx="7127875" cy="914400"/>
          </a:xfrm>
        </p:spPr>
        <p:txBody>
          <a:bodyPr/>
          <a:lstStyle/>
          <a:p>
            <a:pPr algn="l"/>
            <a:r>
              <a:rPr lang="en-US" sz="4000" smtClean="0"/>
              <a:t>Management of COPD by Severity of Disease</a:t>
            </a:r>
          </a:p>
        </p:txBody>
      </p:sp>
      <p:sp>
        <p:nvSpPr>
          <p:cNvPr id="205826" name="Rectangle 3"/>
          <p:cNvSpPr>
            <a:spLocks noGrp="1" noChangeArrowheads="1"/>
          </p:cNvSpPr>
          <p:nvPr>
            <p:ph type="body" idx="4294967295"/>
          </p:nvPr>
        </p:nvSpPr>
        <p:spPr>
          <a:xfrm>
            <a:off x="2263775" y="1917700"/>
            <a:ext cx="7162800" cy="4940300"/>
          </a:xfrm>
        </p:spPr>
        <p:txBody>
          <a:bodyPr/>
          <a:lstStyle/>
          <a:p>
            <a:pPr>
              <a:lnSpc>
                <a:spcPct val="90000"/>
              </a:lnSpc>
              <a:spcBef>
                <a:spcPct val="0"/>
              </a:spcBef>
              <a:buFont typeface="Monotype Sorts"/>
              <a:buNone/>
            </a:pPr>
            <a:r>
              <a:rPr lang="en-US" sz="3600" smtClean="0"/>
              <a:t>Stage 0:  At risk</a:t>
            </a:r>
            <a:br>
              <a:rPr lang="en-US" sz="3600" smtClean="0"/>
            </a:br>
            <a:r>
              <a:rPr lang="en-US" sz="3600" smtClean="0"/>
              <a:t>   </a:t>
            </a:r>
          </a:p>
          <a:p>
            <a:pPr>
              <a:lnSpc>
                <a:spcPct val="90000"/>
              </a:lnSpc>
              <a:spcBef>
                <a:spcPct val="0"/>
              </a:spcBef>
              <a:buFont typeface="Monotype Sorts"/>
              <a:buNone/>
            </a:pPr>
            <a:r>
              <a:rPr lang="en-US" sz="3600" smtClean="0"/>
              <a:t>Stage I:    Mild COPD</a:t>
            </a:r>
            <a:br>
              <a:rPr lang="en-US" sz="3600" smtClean="0"/>
            </a:br>
            <a:r>
              <a:rPr lang="en-US" sz="3600" smtClean="0"/>
              <a:t>   </a:t>
            </a:r>
          </a:p>
          <a:p>
            <a:pPr>
              <a:lnSpc>
                <a:spcPct val="90000"/>
              </a:lnSpc>
              <a:spcBef>
                <a:spcPct val="0"/>
              </a:spcBef>
              <a:buFont typeface="Monotype Sorts"/>
              <a:buNone/>
            </a:pPr>
            <a:r>
              <a:rPr lang="en-US" sz="3600" smtClean="0"/>
              <a:t>Stage II:   Moderate COPD</a:t>
            </a:r>
            <a:br>
              <a:rPr lang="en-US" sz="3600" smtClean="0"/>
            </a:br>
            <a:r>
              <a:rPr lang="en-US" sz="3600" smtClean="0"/>
              <a:t>   </a:t>
            </a:r>
          </a:p>
          <a:p>
            <a:pPr>
              <a:lnSpc>
                <a:spcPct val="90000"/>
              </a:lnSpc>
              <a:spcBef>
                <a:spcPct val="0"/>
              </a:spcBef>
              <a:buFont typeface="Monotype Sorts"/>
              <a:buNone/>
            </a:pPr>
            <a:r>
              <a:rPr lang="en-US" sz="3600" smtClean="0"/>
              <a:t>Stage III:  Severe COPD</a:t>
            </a:r>
          </a:p>
          <a:p>
            <a:pPr>
              <a:lnSpc>
                <a:spcPct val="90000"/>
              </a:lnSpc>
              <a:spcBef>
                <a:spcPct val="0"/>
              </a:spcBef>
              <a:buFont typeface="Monotype Sorts"/>
              <a:buNone/>
            </a:pPr>
            <a:endParaRPr lang="en-US" sz="3600" smtClean="0"/>
          </a:p>
          <a:p>
            <a:pPr>
              <a:lnSpc>
                <a:spcPct val="90000"/>
              </a:lnSpc>
              <a:spcBef>
                <a:spcPct val="0"/>
              </a:spcBef>
              <a:buFont typeface="Monotype Sorts"/>
              <a:buNone/>
            </a:pPr>
            <a:r>
              <a:rPr lang="en-US" sz="3600" smtClean="0"/>
              <a:t>Stage IV:  Very Severe COPD</a:t>
            </a:r>
          </a:p>
          <a:p>
            <a:pPr>
              <a:lnSpc>
                <a:spcPct val="90000"/>
              </a:lnSpc>
            </a:pPr>
            <a:endParaRPr lang="en-US" sz="360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49" name="Rectangle 2"/>
          <p:cNvSpPr>
            <a:spLocks noGrp="1" noChangeArrowheads="1"/>
          </p:cNvSpPr>
          <p:nvPr>
            <p:ph type="title" idx="4294967295"/>
          </p:nvPr>
        </p:nvSpPr>
        <p:spPr>
          <a:xfrm>
            <a:off x="1579563" y="346075"/>
            <a:ext cx="7205662" cy="914400"/>
          </a:xfrm>
        </p:spPr>
        <p:txBody>
          <a:bodyPr/>
          <a:lstStyle/>
          <a:p>
            <a:pPr algn="l"/>
            <a:r>
              <a:rPr lang="en-US" sz="4000" smtClean="0"/>
              <a:t>Management of COPD  </a:t>
            </a:r>
            <a:br>
              <a:rPr lang="en-US" sz="4000" smtClean="0"/>
            </a:br>
            <a:r>
              <a:rPr lang="en-US" sz="4000" smtClean="0"/>
              <a:t>Stage 0:  At Risk</a:t>
            </a:r>
          </a:p>
        </p:txBody>
      </p:sp>
      <p:sp>
        <p:nvSpPr>
          <p:cNvPr id="206850" name="Text Box 3"/>
          <p:cNvSpPr txBox="1">
            <a:spLocks noChangeArrowheads="1"/>
          </p:cNvSpPr>
          <p:nvPr/>
        </p:nvSpPr>
        <p:spPr bwMode="auto">
          <a:xfrm>
            <a:off x="477838" y="1917700"/>
            <a:ext cx="8288337" cy="954088"/>
          </a:xfrm>
          <a:prstGeom prst="rect">
            <a:avLst/>
          </a:prstGeom>
          <a:noFill/>
          <a:ln w="9525">
            <a:noFill/>
            <a:miter lim="800000"/>
            <a:headEnd/>
            <a:tailEnd/>
          </a:ln>
        </p:spPr>
        <p:txBody>
          <a:bodyPr>
            <a:spAutoFit/>
          </a:bodyPr>
          <a:lstStyle/>
          <a:p>
            <a:pPr algn="l" rtl="0">
              <a:spcBef>
                <a:spcPct val="50000"/>
              </a:spcBef>
            </a:pPr>
            <a:r>
              <a:rPr lang="en-US" sz="2800">
                <a:solidFill>
                  <a:schemeClr val="bg1"/>
                </a:solidFill>
              </a:rPr>
              <a:t>          </a:t>
            </a:r>
            <a:r>
              <a:rPr lang="en-US" sz="2800" b="1">
                <a:solidFill>
                  <a:srgbClr val="FFFF00"/>
                </a:solidFill>
              </a:rPr>
              <a:t>Characteristics            Recommended Treatment</a:t>
            </a:r>
          </a:p>
        </p:txBody>
      </p:sp>
      <p:sp>
        <p:nvSpPr>
          <p:cNvPr id="206851" name="Text Box 6"/>
          <p:cNvSpPr txBox="1">
            <a:spLocks noChangeArrowheads="1"/>
          </p:cNvSpPr>
          <p:nvPr/>
        </p:nvSpPr>
        <p:spPr bwMode="auto">
          <a:xfrm>
            <a:off x="765175" y="2924175"/>
            <a:ext cx="3425825" cy="2322513"/>
          </a:xfrm>
          <a:prstGeom prst="rect">
            <a:avLst/>
          </a:prstGeom>
          <a:solidFill>
            <a:srgbClr val="FFCC66"/>
          </a:solidFill>
          <a:ln w="9525">
            <a:solidFill>
              <a:schemeClr val="tx1"/>
            </a:solidFill>
            <a:miter lim="800000"/>
            <a:headEnd/>
            <a:tailEnd/>
          </a:ln>
        </p:spPr>
        <p:txBody>
          <a:bodyPr>
            <a:spAutoFit/>
          </a:bodyPr>
          <a:lstStyle/>
          <a:p>
            <a:pPr algn="l" rtl="0">
              <a:spcBef>
                <a:spcPct val="20000"/>
              </a:spcBef>
              <a:buFontTx/>
              <a:buChar char="•"/>
              <a:tabLst>
                <a:tab pos="228600" algn="l"/>
              </a:tabLst>
            </a:pPr>
            <a:r>
              <a:rPr lang="en-US" sz="2800"/>
              <a:t> Chronic symptoms</a:t>
            </a:r>
            <a:br>
              <a:rPr lang="en-US" sz="2800"/>
            </a:br>
            <a:r>
              <a:rPr lang="en-US" sz="2800"/>
              <a:t>	- cough</a:t>
            </a:r>
            <a:br>
              <a:rPr lang="en-US" sz="2800"/>
            </a:br>
            <a:r>
              <a:rPr lang="en-US" sz="2800"/>
              <a:t>	- sputum</a:t>
            </a:r>
          </a:p>
          <a:p>
            <a:pPr algn="l" rtl="0">
              <a:spcBef>
                <a:spcPct val="20000"/>
              </a:spcBef>
              <a:buFontTx/>
              <a:buChar char="•"/>
              <a:tabLst>
                <a:tab pos="228600" algn="l"/>
              </a:tabLst>
            </a:pPr>
            <a:r>
              <a:rPr lang="en-US" sz="2800"/>
              <a:t> No spirometric 	abnormalities</a:t>
            </a:r>
          </a:p>
        </p:txBody>
      </p:sp>
      <p:sp>
        <p:nvSpPr>
          <p:cNvPr id="206852" name="Text Box 7"/>
          <p:cNvSpPr txBox="1">
            <a:spLocks noChangeArrowheads="1"/>
          </p:cNvSpPr>
          <p:nvPr/>
        </p:nvSpPr>
        <p:spPr bwMode="auto">
          <a:xfrm>
            <a:off x="5021263" y="3370263"/>
            <a:ext cx="3570287" cy="369887"/>
          </a:xfrm>
          <a:prstGeom prst="rect">
            <a:avLst/>
          </a:prstGeom>
          <a:noFill/>
          <a:ln w="9525">
            <a:noFill/>
            <a:miter lim="800000"/>
            <a:headEnd/>
            <a:tailEnd/>
          </a:ln>
        </p:spPr>
        <p:txBody>
          <a:bodyPr>
            <a:spAutoFit/>
          </a:bodyPr>
          <a:lstStyle/>
          <a:p>
            <a:pPr algn="l" rtl="0">
              <a:spcBef>
                <a:spcPct val="50000"/>
              </a:spcBef>
            </a:pPr>
            <a:endParaRPr lang="ar-IQ">
              <a:latin typeface="Calibri" pitchFamily="34" charset="0"/>
            </a:endParaRPr>
          </a:p>
        </p:txBody>
      </p:sp>
      <p:sp>
        <p:nvSpPr>
          <p:cNvPr id="206853" name="Text Box 8"/>
          <p:cNvSpPr txBox="1">
            <a:spLocks noChangeArrowheads="1"/>
          </p:cNvSpPr>
          <p:nvPr/>
        </p:nvSpPr>
        <p:spPr bwMode="auto">
          <a:xfrm>
            <a:off x="4987925" y="2903538"/>
            <a:ext cx="3522663" cy="1616075"/>
          </a:xfrm>
          <a:prstGeom prst="rect">
            <a:avLst/>
          </a:prstGeom>
          <a:solidFill>
            <a:schemeClr val="folHlink"/>
          </a:solidFill>
          <a:ln w="9525">
            <a:solidFill>
              <a:schemeClr val="tx1"/>
            </a:solidFill>
            <a:miter lim="800000"/>
            <a:headEnd/>
            <a:tailEnd/>
          </a:ln>
        </p:spPr>
        <p:txBody>
          <a:bodyPr>
            <a:spAutoFit/>
          </a:bodyPr>
          <a:lstStyle/>
          <a:p>
            <a:pPr algn="l" rtl="0">
              <a:spcBef>
                <a:spcPct val="50000"/>
              </a:spcBef>
            </a:pPr>
            <a:endParaRPr lang="en-US">
              <a:latin typeface="Calibri" pitchFamily="34" charset="0"/>
            </a:endParaRPr>
          </a:p>
          <a:p>
            <a:pPr algn="l" rtl="0">
              <a:spcBef>
                <a:spcPct val="50000"/>
              </a:spcBef>
            </a:pPr>
            <a:endParaRPr lang="en-US">
              <a:latin typeface="Calibri" pitchFamily="34" charset="0"/>
            </a:endParaRPr>
          </a:p>
          <a:p>
            <a:pPr algn="l" rtl="0">
              <a:spcBef>
                <a:spcPct val="50000"/>
              </a:spcBef>
            </a:pPr>
            <a:endParaRPr lang="en-US">
              <a:latin typeface="Calibri" pitchFamily="34" charset="0"/>
            </a:endParaRPr>
          </a:p>
          <a:p>
            <a:pPr algn="l" rtl="0">
              <a:spcBef>
                <a:spcPct val="50000"/>
              </a:spcBef>
            </a:pPr>
            <a:r>
              <a:rPr lang="en-US">
                <a:latin typeface="Calibri" pitchFamily="34" charset="0"/>
              </a:rPr>
              <a:t>Reduction of bronchial </a:t>
            </a:r>
            <a:r>
              <a:rPr lang="en-US">
                <a:solidFill>
                  <a:srgbClr val="FF0000"/>
                </a:solidFill>
                <a:latin typeface="Calibri" pitchFamily="34" charset="0"/>
              </a:rPr>
              <a:t>irritation</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3" name="Rectangle 2"/>
          <p:cNvSpPr>
            <a:spLocks noGrp="1" noChangeArrowheads="1"/>
          </p:cNvSpPr>
          <p:nvPr>
            <p:ph type="title" idx="4294967295"/>
          </p:nvPr>
        </p:nvSpPr>
        <p:spPr>
          <a:xfrm>
            <a:off x="1579563" y="346075"/>
            <a:ext cx="7205662" cy="914400"/>
          </a:xfrm>
        </p:spPr>
        <p:txBody>
          <a:bodyPr/>
          <a:lstStyle/>
          <a:p>
            <a:pPr algn="l"/>
            <a:r>
              <a:rPr lang="en-US" sz="4000" smtClean="0"/>
              <a:t>Management of COPD  </a:t>
            </a:r>
            <a:br>
              <a:rPr lang="en-US" sz="4000" smtClean="0"/>
            </a:br>
            <a:r>
              <a:rPr lang="en-US" sz="4000" smtClean="0"/>
              <a:t>Stage I:  Mild COPD</a:t>
            </a:r>
          </a:p>
        </p:txBody>
      </p:sp>
      <p:sp>
        <p:nvSpPr>
          <p:cNvPr id="207874" name="Text Box 3"/>
          <p:cNvSpPr txBox="1">
            <a:spLocks noChangeArrowheads="1"/>
          </p:cNvSpPr>
          <p:nvPr/>
        </p:nvSpPr>
        <p:spPr bwMode="auto">
          <a:xfrm>
            <a:off x="477838" y="1917700"/>
            <a:ext cx="8288337" cy="954088"/>
          </a:xfrm>
          <a:prstGeom prst="rect">
            <a:avLst/>
          </a:prstGeom>
          <a:noFill/>
          <a:ln w="9525">
            <a:noFill/>
            <a:miter lim="800000"/>
            <a:headEnd/>
            <a:tailEnd/>
          </a:ln>
        </p:spPr>
        <p:txBody>
          <a:bodyPr>
            <a:spAutoFit/>
          </a:bodyPr>
          <a:lstStyle/>
          <a:p>
            <a:pPr algn="l" rtl="0">
              <a:spcBef>
                <a:spcPct val="50000"/>
              </a:spcBef>
            </a:pPr>
            <a:r>
              <a:rPr lang="en-US" sz="2800">
                <a:solidFill>
                  <a:schemeClr val="bg1"/>
                </a:solidFill>
              </a:rPr>
              <a:t>          </a:t>
            </a:r>
            <a:r>
              <a:rPr lang="en-US" sz="2800" b="1">
                <a:solidFill>
                  <a:srgbClr val="FFFF00"/>
                </a:solidFill>
              </a:rPr>
              <a:t>Characteristics            Recommended Treatment</a:t>
            </a:r>
          </a:p>
        </p:txBody>
      </p:sp>
      <p:sp>
        <p:nvSpPr>
          <p:cNvPr id="207875" name="Text Box 4"/>
          <p:cNvSpPr txBox="1">
            <a:spLocks noChangeArrowheads="1"/>
          </p:cNvSpPr>
          <p:nvPr/>
        </p:nvSpPr>
        <p:spPr bwMode="auto">
          <a:xfrm>
            <a:off x="541338" y="2940050"/>
            <a:ext cx="3824287" cy="2419350"/>
          </a:xfrm>
          <a:prstGeom prst="rect">
            <a:avLst/>
          </a:prstGeom>
          <a:solidFill>
            <a:srgbClr val="FFCC66"/>
          </a:solidFill>
          <a:ln w="9525">
            <a:solidFill>
              <a:schemeClr val="tx1"/>
            </a:solidFill>
            <a:miter lim="800000"/>
            <a:headEnd/>
            <a:tailEnd/>
          </a:ln>
        </p:spPr>
        <p:txBody>
          <a:bodyPr>
            <a:spAutoFit/>
          </a:bodyPr>
          <a:lstStyle/>
          <a:p>
            <a:pPr algn="l" rtl="0">
              <a:spcBef>
                <a:spcPct val="20000"/>
              </a:spcBef>
              <a:buFontTx/>
              <a:buChar char="•"/>
              <a:tabLst>
                <a:tab pos="228600" algn="l"/>
              </a:tabLst>
            </a:pPr>
            <a:r>
              <a:rPr lang="en-US" sz="2800" b="1"/>
              <a:t> </a:t>
            </a:r>
            <a:r>
              <a:rPr lang="en-US" sz="2800"/>
              <a:t>FEV</a:t>
            </a:r>
            <a:r>
              <a:rPr lang="en-US" sz="2800" baseline="-25000"/>
              <a:t>1</a:t>
            </a:r>
            <a:r>
              <a:rPr lang="en-US" sz="2800"/>
              <a:t>/FVC &lt; 70 %</a:t>
            </a:r>
          </a:p>
          <a:p>
            <a:pPr algn="l" rtl="0">
              <a:spcBef>
                <a:spcPct val="20000"/>
              </a:spcBef>
              <a:buFontTx/>
              <a:buChar char="•"/>
              <a:tabLst>
                <a:tab pos="228600" algn="l"/>
              </a:tabLst>
            </a:pPr>
            <a:r>
              <a:rPr lang="en-US" sz="2800"/>
              <a:t> FEV</a:t>
            </a:r>
            <a:r>
              <a:rPr lang="en-US" sz="2800" baseline="-25000"/>
              <a:t>1</a:t>
            </a:r>
            <a:r>
              <a:rPr lang="en-US" sz="2800"/>
              <a:t> </a:t>
            </a:r>
            <a:r>
              <a:rPr lang="en-US" sz="2800" b="1" u="sng">
                <a:sym typeface="Math B"/>
              </a:rPr>
              <a:t>&gt;</a:t>
            </a:r>
            <a:r>
              <a:rPr lang="en-US" sz="2800"/>
              <a:t> 80 % predicted</a:t>
            </a:r>
          </a:p>
          <a:p>
            <a:pPr algn="l" rtl="0">
              <a:spcBef>
                <a:spcPct val="20000"/>
              </a:spcBef>
              <a:buFontTx/>
              <a:buChar char="•"/>
              <a:tabLst>
                <a:tab pos="228600" algn="l"/>
              </a:tabLst>
            </a:pPr>
            <a:r>
              <a:rPr lang="en-US" sz="2800"/>
              <a:t> With or without chronic 	symptoms</a:t>
            </a:r>
          </a:p>
        </p:txBody>
      </p:sp>
      <p:sp>
        <p:nvSpPr>
          <p:cNvPr id="207876" name="Text Box 5"/>
          <p:cNvSpPr txBox="1">
            <a:spLocks noChangeArrowheads="1"/>
          </p:cNvSpPr>
          <p:nvPr/>
        </p:nvSpPr>
        <p:spPr bwMode="auto">
          <a:xfrm>
            <a:off x="5021263" y="3370263"/>
            <a:ext cx="3570287" cy="369887"/>
          </a:xfrm>
          <a:prstGeom prst="rect">
            <a:avLst/>
          </a:prstGeom>
          <a:noFill/>
          <a:ln w="9525">
            <a:noFill/>
            <a:miter lim="800000"/>
            <a:headEnd/>
            <a:tailEnd/>
          </a:ln>
        </p:spPr>
        <p:txBody>
          <a:bodyPr>
            <a:spAutoFit/>
          </a:bodyPr>
          <a:lstStyle/>
          <a:p>
            <a:pPr algn="l" rtl="0">
              <a:spcBef>
                <a:spcPct val="50000"/>
              </a:spcBef>
            </a:pPr>
            <a:endParaRPr lang="ar-IQ">
              <a:latin typeface="Calibri" pitchFamily="34" charset="0"/>
            </a:endParaRPr>
          </a:p>
        </p:txBody>
      </p:sp>
      <p:sp>
        <p:nvSpPr>
          <p:cNvPr id="207877" name="Text Box 6"/>
          <p:cNvSpPr txBox="1">
            <a:spLocks noChangeArrowheads="1"/>
          </p:cNvSpPr>
          <p:nvPr/>
        </p:nvSpPr>
        <p:spPr bwMode="auto">
          <a:xfrm>
            <a:off x="4987925" y="2974975"/>
            <a:ext cx="3522663" cy="1443038"/>
          </a:xfrm>
          <a:prstGeom prst="rect">
            <a:avLst/>
          </a:prstGeom>
          <a:solidFill>
            <a:schemeClr val="folHlink"/>
          </a:solidFill>
          <a:ln w="9525">
            <a:solidFill>
              <a:schemeClr val="tx1"/>
            </a:solidFill>
            <a:miter lim="800000"/>
            <a:headEnd/>
            <a:tailEnd/>
          </a:ln>
        </p:spPr>
        <p:txBody>
          <a:bodyPr>
            <a:spAutoFit/>
          </a:bodyPr>
          <a:lstStyle/>
          <a:p>
            <a:pPr algn="l" rtl="0">
              <a:spcBef>
                <a:spcPct val="50000"/>
              </a:spcBef>
              <a:buFontTx/>
              <a:buChar char="•"/>
              <a:tabLst>
                <a:tab pos="290513" algn="l"/>
              </a:tabLst>
            </a:pPr>
            <a:r>
              <a:rPr lang="en-US" sz="3200" b="1">
                <a:solidFill>
                  <a:schemeClr val="accent2"/>
                </a:solidFill>
                <a:latin typeface="Calibri" pitchFamily="34" charset="0"/>
              </a:rPr>
              <a:t> </a:t>
            </a:r>
            <a:r>
              <a:rPr lang="en-US" sz="2800">
                <a:solidFill>
                  <a:srgbClr val="FF0000"/>
                </a:solidFill>
              </a:rPr>
              <a:t>Short</a:t>
            </a:r>
            <a:r>
              <a:rPr lang="en-US" sz="2800">
                <a:solidFill>
                  <a:schemeClr val="accent2"/>
                </a:solidFill>
              </a:rPr>
              <a:t>-acting 	bronchodilator as 	needed</a:t>
            </a:r>
            <a:endParaRPr lang="en-US" sz="280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7" name="Rectangle 2"/>
          <p:cNvSpPr>
            <a:spLocks noGrp="1" noChangeArrowheads="1"/>
          </p:cNvSpPr>
          <p:nvPr>
            <p:ph type="title" idx="4294967295"/>
          </p:nvPr>
        </p:nvSpPr>
        <p:spPr>
          <a:xfrm>
            <a:off x="1579563" y="346075"/>
            <a:ext cx="7205662" cy="914400"/>
          </a:xfrm>
        </p:spPr>
        <p:txBody>
          <a:bodyPr/>
          <a:lstStyle/>
          <a:p>
            <a:pPr algn="l"/>
            <a:r>
              <a:rPr lang="en-US" sz="4000" smtClean="0"/>
              <a:t>Management of COPD  </a:t>
            </a:r>
            <a:br>
              <a:rPr lang="en-US" sz="4000" smtClean="0"/>
            </a:br>
            <a:r>
              <a:rPr lang="en-US" sz="4000" smtClean="0"/>
              <a:t>Stage II:  Moderate COPD</a:t>
            </a:r>
          </a:p>
        </p:txBody>
      </p:sp>
      <p:sp>
        <p:nvSpPr>
          <p:cNvPr id="208898" name="Text Box 3"/>
          <p:cNvSpPr txBox="1">
            <a:spLocks noChangeArrowheads="1"/>
          </p:cNvSpPr>
          <p:nvPr/>
        </p:nvSpPr>
        <p:spPr bwMode="auto">
          <a:xfrm>
            <a:off x="477838" y="1917700"/>
            <a:ext cx="8288337" cy="954088"/>
          </a:xfrm>
          <a:prstGeom prst="rect">
            <a:avLst/>
          </a:prstGeom>
          <a:noFill/>
          <a:ln w="9525">
            <a:noFill/>
            <a:miter lim="800000"/>
            <a:headEnd/>
            <a:tailEnd/>
          </a:ln>
        </p:spPr>
        <p:txBody>
          <a:bodyPr>
            <a:spAutoFit/>
          </a:bodyPr>
          <a:lstStyle/>
          <a:p>
            <a:pPr algn="l" rtl="0">
              <a:spcBef>
                <a:spcPct val="50000"/>
              </a:spcBef>
            </a:pPr>
            <a:r>
              <a:rPr lang="en-US" sz="2800">
                <a:solidFill>
                  <a:schemeClr val="bg1"/>
                </a:solidFill>
              </a:rPr>
              <a:t>          </a:t>
            </a:r>
            <a:r>
              <a:rPr lang="en-US" sz="2800" b="1">
                <a:solidFill>
                  <a:srgbClr val="FFFF00"/>
                </a:solidFill>
              </a:rPr>
              <a:t>Characteristics           Recommended Treatment</a:t>
            </a:r>
          </a:p>
        </p:txBody>
      </p:sp>
      <p:sp>
        <p:nvSpPr>
          <p:cNvPr id="208899" name="Text Box 4"/>
          <p:cNvSpPr txBox="1">
            <a:spLocks noChangeArrowheads="1"/>
          </p:cNvSpPr>
          <p:nvPr/>
        </p:nvSpPr>
        <p:spPr bwMode="auto">
          <a:xfrm>
            <a:off x="98425" y="2762250"/>
            <a:ext cx="4557713" cy="2419350"/>
          </a:xfrm>
          <a:prstGeom prst="rect">
            <a:avLst/>
          </a:prstGeom>
          <a:solidFill>
            <a:srgbClr val="FFCC66"/>
          </a:solidFill>
          <a:ln w="9525">
            <a:solidFill>
              <a:schemeClr val="tx1"/>
            </a:solidFill>
            <a:miter lim="800000"/>
            <a:headEnd/>
            <a:tailEnd/>
          </a:ln>
        </p:spPr>
        <p:txBody>
          <a:bodyPr>
            <a:spAutoFit/>
          </a:bodyPr>
          <a:lstStyle/>
          <a:p>
            <a:pPr algn="l" rtl="0">
              <a:spcBef>
                <a:spcPct val="20000"/>
              </a:spcBef>
              <a:buFontTx/>
              <a:buChar char="•"/>
              <a:tabLst>
                <a:tab pos="228600" algn="l"/>
              </a:tabLst>
            </a:pPr>
            <a:r>
              <a:rPr lang="en-US" sz="2800"/>
              <a:t> FEV</a:t>
            </a:r>
            <a:r>
              <a:rPr lang="en-US" sz="2800" baseline="-25000"/>
              <a:t>1</a:t>
            </a:r>
            <a:r>
              <a:rPr lang="en-US" sz="2800"/>
              <a:t>/FVC &lt; 70%</a:t>
            </a:r>
          </a:p>
          <a:p>
            <a:pPr algn="l" rtl="0">
              <a:spcBef>
                <a:spcPct val="20000"/>
              </a:spcBef>
              <a:buFontTx/>
              <a:buChar char="•"/>
              <a:tabLst>
                <a:tab pos="228600" algn="l"/>
              </a:tabLst>
            </a:pPr>
            <a:r>
              <a:rPr lang="en-US" sz="2800"/>
              <a:t> 50% </a:t>
            </a:r>
            <a:r>
              <a:rPr lang="en-US" sz="2800" b="1" u="sng">
                <a:sym typeface="Math B"/>
              </a:rPr>
              <a:t>&lt;</a:t>
            </a:r>
            <a:r>
              <a:rPr lang="en-US" sz="2800"/>
              <a:t> FEV</a:t>
            </a:r>
            <a:r>
              <a:rPr lang="en-US" sz="2800" baseline="-25000"/>
              <a:t>1</a:t>
            </a:r>
            <a:r>
              <a:rPr lang="en-US" sz="2800"/>
              <a:t>&lt; 80% predicted</a:t>
            </a:r>
          </a:p>
          <a:p>
            <a:pPr algn="l" rtl="0">
              <a:spcBef>
                <a:spcPct val="20000"/>
              </a:spcBef>
              <a:buFontTx/>
              <a:buChar char="•"/>
              <a:tabLst>
                <a:tab pos="228600" algn="l"/>
              </a:tabLst>
            </a:pPr>
            <a:r>
              <a:rPr lang="en-US" sz="2800"/>
              <a:t> With or without chronic 	symptoms</a:t>
            </a:r>
            <a:endParaRPr lang="en-US" sz="2800" b="1"/>
          </a:p>
        </p:txBody>
      </p:sp>
      <p:sp>
        <p:nvSpPr>
          <p:cNvPr id="208900" name="Text Box 5"/>
          <p:cNvSpPr txBox="1">
            <a:spLocks noChangeArrowheads="1"/>
          </p:cNvSpPr>
          <p:nvPr/>
        </p:nvSpPr>
        <p:spPr bwMode="auto">
          <a:xfrm>
            <a:off x="5021263" y="3370263"/>
            <a:ext cx="3570287" cy="369887"/>
          </a:xfrm>
          <a:prstGeom prst="rect">
            <a:avLst/>
          </a:prstGeom>
          <a:noFill/>
          <a:ln w="9525">
            <a:noFill/>
            <a:miter lim="800000"/>
            <a:headEnd/>
            <a:tailEnd/>
          </a:ln>
        </p:spPr>
        <p:txBody>
          <a:bodyPr>
            <a:spAutoFit/>
          </a:bodyPr>
          <a:lstStyle/>
          <a:p>
            <a:pPr algn="l" rtl="0">
              <a:spcBef>
                <a:spcPct val="50000"/>
              </a:spcBef>
            </a:pPr>
            <a:endParaRPr lang="ar-IQ">
              <a:latin typeface="Calibri" pitchFamily="34" charset="0"/>
            </a:endParaRPr>
          </a:p>
        </p:txBody>
      </p:sp>
      <p:sp>
        <p:nvSpPr>
          <p:cNvPr id="208901" name="Text Box 6"/>
          <p:cNvSpPr txBox="1">
            <a:spLocks noChangeArrowheads="1"/>
          </p:cNvSpPr>
          <p:nvPr/>
        </p:nvSpPr>
        <p:spPr bwMode="auto">
          <a:xfrm>
            <a:off x="5021263" y="2736850"/>
            <a:ext cx="3854450" cy="3281363"/>
          </a:xfrm>
          <a:prstGeom prst="rect">
            <a:avLst/>
          </a:prstGeom>
          <a:solidFill>
            <a:schemeClr val="folHlink"/>
          </a:solidFill>
          <a:ln w="9525">
            <a:solidFill>
              <a:schemeClr val="tx1"/>
            </a:solidFill>
            <a:miter lim="800000"/>
            <a:headEnd/>
            <a:tailEnd/>
          </a:ln>
        </p:spPr>
        <p:txBody>
          <a:bodyPr>
            <a:spAutoFit/>
          </a:bodyPr>
          <a:lstStyle/>
          <a:p>
            <a:pPr algn="l" rtl="0">
              <a:spcBef>
                <a:spcPct val="20000"/>
              </a:spcBef>
              <a:buFontTx/>
              <a:buChar char="•"/>
              <a:tabLst>
                <a:tab pos="228600" algn="l"/>
              </a:tabLst>
            </a:pPr>
            <a:r>
              <a:rPr lang="en-US" sz="2800">
                <a:solidFill>
                  <a:schemeClr val="accent2"/>
                </a:solidFill>
              </a:rPr>
              <a:t> </a:t>
            </a:r>
            <a:r>
              <a:rPr lang="en-US" sz="2800">
                <a:solidFill>
                  <a:srgbClr val="FF0000"/>
                </a:solidFill>
              </a:rPr>
              <a:t>Short-acting broncho-</a:t>
            </a:r>
            <a:r>
              <a:rPr lang="en-US" sz="2800">
                <a:solidFill>
                  <a:schemeClr val="accent2"/>
                </a:solidFill>
              </a:rPr>
              <a:t>	dilator as needed</a:t>
            </a:r>
          </a:p>
          <a:p>
            <a:pPr algn="l" rtl="0">
              <a:spcBef>
                <a:spcPct val="20000"/>
              </a:spcBef>
              <a:buFontTx/>
              <a:buChar char="•"/>
              <a:tabLst>
                <a:tab pos="228600" algn="l"/>
              </a:tabLst>
            </a:pPr>
            <a:r>
              <a:rPr lang="en-US" sz="2800">
                <a:solidFill>
                  <a:schemeClr val="accent2"/>
                </a:solidFill>
              </a:rPr>
              <a:t> Regular treatment with 	one or more </a:t>
            </a:r>
            <a:r>
              <a:rPr lang="en-US" sz="2800">
                <a:solidFill>
                  <a:srgbClr val="FF0000"/>
                </a:solidFill>
              </a:rPr>
              <a:t>long-acting</a:t>
            </a:r>
            <a:r>
              <a:rPr lang="en-US" sz="2800">
                <a:solidFill>
                  <a:schemeClr val="accent2"/>
                </a:solidFill>
              </a:rPr>
              <a:t> 	bronchodilators</a:t>
            </a:r>
          </a:p>
          <a:p>
            <a:pPr algn="l" rtl="0">
              <a:spcBef>
                <a:spcPct val="20000"/>
              </a:spcBef>
              <a:buFontTx/>
              <a:buChar char="•"/>
              <a:tabLst>
                <a:tab pos="228600" algn="l"/>
              </a:tabLst>
            </a:pPr>
            <a:r>
              <a:rPr lang="en-US" sz="2800">
                <a:solidFill>
                  <a:schemeClr val="accent2"/>
                </a:solidFill>
              </a:rPr>
              <a:t> </a:t>
            </a:r>
            <a:r>
              <a:rPr lang="en-US" sz="2800">
                <a:solidFill>
                  <a:srgbClr val="FF0000"/>
                </a:solidFill>
              </a:rPr>
              <a:t>Rehabilitation</a:t>
            </a:r>
            <a:endParaRPr lang="en-US" sz="2800">
              <a:solidFill>
                <a:srgbClr val="FF0000"/>
              </a:solidFill>
              <a:latin typeface="Calibri" pitchFamily="34"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1" name="Rectangle 2"/>
          <p:cNvSpPr>
            <a:spLocks noGrp="1" noChangeArrowheads="1"/>
          </p:cNvSpPr>
          <p:nvPr>
            <p:ph type="title" idx="4294967295"/>
          </p:nvPr>
        </p:nvSpPr>
        <p:spPr>
          <a:xfrm>
            <a:off x="1579563" y="346075"/>
            <a:ext cx="7205662" cy="914400"/>
          </a:xfrm>
        </p:spPr>
        <p:txBody>
          <a:bodyPr/>
          <a:lstStyle/>
          <a:p>
            <a:pPr algn="l"/>
            <a:r>
              <a:rPr lang="en-US" sz="4000" smtClean="0"/>
              <a:t>Management of COPD  </a:t>
            </a:r>
            <a:br>
              <a:rPr lang="en-US" sz="4000" smtClean="0"/>
            </a:br>
            <a:r>
              <a:rPr lang="en-US" sz="4000" smtClean="0"/>
              <a:t>Stage III:  Severe COPD</a:t>
            </a:r>
          </a:p>
        </p:txBody>
      </p:sp>
      <p:sp>
        <p:nvSpPr>
          <p:cNvPr id="209922" name="Text Box 3"/>
          <p:cNvSpPr txBox="1">
            <a:spLocks noChangeArrowheads="1"/>
          </p:cNvSpPr>
          <p:nvPr/>
        </p:nvSpPr>
        <p:spPr bwMode="auto">
          <a:xfrm>
            <a:off x="477838" y="1917700"/>
            <a:ext cx="8288337" cy="954088"/>
          </a:xfrm>
          <a:prstGeom prst="rect">
            <a:avLst/>
          </a:prstGeom>
          <a:noFill/>
          <a:ln w="9525">
            <a:noFill/>
            <a:miter lim="800000"/>
            <a:headEnd/>
            <a:tailEnd/>
          </a:ln>
        </p:spPr>
        <p:txBody>
          <a:bodyPr>
            <a:spAutoFit/>
          </a:bodyPr>
          <a:lstStyle/>
          <a:p>
            <a:pPr algn="l" rtl="0">
              <a:spcBef>
                <a:spcPct val="50000"/>
              </a:spcBef>
            </a:pPr>
            <a:r>
              <a:rPr lang="en-US" sz="2800">
                <a:solidFill>
                  <a:schemeClr val="bg1"/>
                </a:solidFill>
              </a:rPr>
              <a:t>          </a:t>
            </a:r>
            <a:r>
              <a:rPr lang="en-US" sz="2800" b="1">
                <a:solidFill>
                  <a:srgbClr val="FFFF00"/>
                </a:solidFill>
              </a:rPr>
              <a:t>Characteristics            Recommended Treatment</a:t>
            </a:r>
          </a:p>
        </p:txBody>
      </p:sp>
      <p:sp>
        <p:nvSpPr>
          <p:cNvPr id="209923" name="Text Box 4"/>
          <p:cNvSpPr txBox="1">
            <a:spLocks noChangeArrowheads="1"/>
          </p:cNvSpPr>
          <p:nvPr/>
        </p:nvSpPr>
        <p:spPr bwMode="auto">
          <a:xfrm>
            <a:off x="185738" y="2528888"/>
            <a:ext cx="4541837" cy="2419350"/>
          </a:xfrm>
          <a:prstGeom prst="rect">
            <a:avLst/>
          </a:prstGeom>
          <a:solidFill>
            <a:srgbClr val="FFCC66"/>
          </a:solidFill>
          <a:ln w="9525">
            <a:solidFill>
              <a:schemeClr val="tx1"/>
            </a:solidFill>
            <a:miter lim="800000"/>
            <a:headEnd/>
            <a:tailEnd/>
          </a:ln>
        </p:spPr>
        <p:txBody>
          <a:bodyPr>
            <a:spAutoFit/>
          </a:bodyPr>
          <a:lstStyle/>
          <a:p>
            <a:pPr algn="l" rtl="0">
              <a:spcBef>
                <a:spcPct val="20000"/>
              </a:spcBef>
              <a:buFontTx/>
              <a:buChar char="•"/>
              <a:tabLst>
                <a:tab pos="228600" algn="l"/>
              </a:tabLst>
            </a:pPr>
            <a:r>
              <a:rPr lang="en-US" sz="2800"/>
              <a:t> FEV</a:t>
            </a:r>
            <a:r>
              <a:rPr lang="en-US" sz="2800" baseline="-25000"/>
              <a:t>1</a:t>
            </a:r>
            <a:r>
              <a:rPr lang="en-US" sz="2800"/>
              <a:t>/FVC &lt; 70%</a:t>
            </a:r>
          </a:p>
          <a:p>
            <a:pPr algn="l" rtl="0">
              <a:spcBef>
                <a:spcPct val="20000"/>
              </a:spcBef>
              <a:buFontTx/>
              <a:buChar char="•"/>
              <a:tabLst>
                <a:tab pos="228600" algn="l"/>
              </a:tabLst>
            </a:pPr>
            <a:r>
              <a:rPr lang="en-US" sz="2800"/>
              <a:t> 30% </a:t>
            </a:r>
            <a:r>
              <a:rPr lang="en-US" sz="2800" b="1" u="sng">
                <a:sym typeface="Math B"/>
              </a:rPr>
              <a:t>&lt;</a:t>
            </a:r>
            <a:r>
              <a:rPr lang="en-US" sz="2800"/>
              <a:t> FEV</a:t>
            </a:r>
            <a:r>
              <a:rPr lang="en-US" sz="2800" baseline="-25000"/>
              <a:t>1</a:t>
            </a:r>
            <a:r>
              <a:rPr lang="en-US" sz="2800"/>
              <a:t> &lt; 50% predicted</a:t>
            </a:r>
          </a:p>
          <a:p>
            <a:pPr algn="l" rtl="0">
              <a:spcBef>
                <a:spcPct val="20000"/>
              </a:spcBef>
              <a:buFontTx/>
              <a:buChar char="•"/>
              <a:tabLst>
                <a:tab pos="228600" algn="l"/>
              </a:tabLst>
            </a:pPr>
            <a:r>
              <a:rPr lang="en-US" sz="2800"/>
              <a:t> With or without chronic 	symptoms</a:t>
            </a:r>
          </a:p>
        </p:txBody>
      </p:sp>
      <p:sp>
        <p:nvSpPr>
          <p:cNvPr id="209924" name="Text Box 5"/>
          <p:cNvSpPr txBox="1">
            <a:spLocks noChangeArrowheads="1"/>
          </p:cNvSpPr>
          <p:nvPr/>
        </p:nvSpPr>
        <p:spPr bwMode="auto">
          <a:xfrm>
            <a:off x="5021263" y="3370263"/>
            <a:ext cx="3570287" cy="369887"/>
          </a:xfrm>
          <a:prstGeom prst="rect">
            <a:avLst/>
          </a:prstGeom>
          <a:noFill/>
          <a:ln w="9525">
            <a:noFill/>
            <a:miter lim="800000"/>
            <a:headEnd/>
            <a:tailEnd/>
          </a:ln>
        </p:spPr>
        <p:txBody>
          <a:bodyPr>
            <a:spAutoFit/>
          </a:bodyPr>
          <a:lstStyle/>
          <a:p>
            <a:pPr algn="l" rtl="0">
              <a:spcBef>
                <a:spcPct val="50000"/>
              </a:spcBef>
            </a:pPr>
            <a:endParaRPr lang="ar-IQ">
              <a:latin typeface="Calibri" pitchFamily="34" charset="0"/>
            </a:endParaRPr>
          </a:p>
        </p:txBody>
      </p:sp>
      <p:sp>
        <p:nvSpPr>
          <p:cNvPr id="209925" name="Text Box 6"/>
          <p:cNvSpPr txBox="1">
            <a:spLocks noChangeArrowheads="1"/>
          </p:cNvSpPr>
          <p:nvPr/>
        </p:nvSpPr>
        <p:spPr bwMode="auto">
          <a:xfrm>
            <a:off x="4987925" y="2514600"/>
            <a:ext cx="3522663" cy="4603750"/>
          </a:xfrm>
          <a:prstGeom prst="rect">
            <a:avLst/>
          </a:prstGeom>
          <a:solidFill>
            <a:schemeClr val="folHlink"/>
          </a:solidFill>
          <a:ln w="9525">
            <a:solidFill>
              <a:schemeClr val="tx1"/>
            </a:solidFill>
            <a:miter lim="800000"/>
            <a:headEnd/>
            <a:tailEnd/>
          </a:ln>
        </p:spPr>
        <p:txBody>
          <a:bodyPr>
            <a:spAutoFit/>
          </a:bodyPr>
          <a:lstStyle/>
          <a:p>
            <a:pPr algn="l" rtl="0">
              <a:spcBef>
                <a:spcPct val="20000"/>
              </a:spcBef>
              <a:buFontTx/>
              <a:buChar char="•"/>
              <a:tabLst>
                <a:tab pos="228600" algn="l"/>
              </a:tabLst>
            </a:pPr>
            <a:r>
              <a:rPr lang="en-US" sz="2800">
                <a:solidFill>
                  <a:schemeClr val="accent2"/>
                </a:solidFill>
              </a:rPr>
              <a:t> </a:t>
            </a:r>
            <a:r>
              <a:rPr lang="en-US" sz="2600">
                <a:solidFill>
                  <a:srgbClr val="FF0000"/>
                </a:solidFill>
              </a:rPr>
              <a:t>Short-acting broncho-dilator </a:t>
            </a:r>
            <a:r>
              <a:rPr lang="en-US" sz="2600">
                <a:solidFill>
                  <a:schemeClr val="accent2"/>
                </a:solidFill>
              </a:rPr>
              <a:t>as needed</a:t>
            </a:r>
          </a:p>
          <a:p>
            <a:pPr algn="l" rtl="0">
              <a:spcBef>
                <a:spcPct val="20000"/>
              </a:spcBef>
              <a:buFontTx/>
              <a:buChar char="•"/>
              <a:tabLst>
                <a:tab pos="228600" algn="l"/>
              </a:tabLst>
            </a:pPr>
            <a:r>
              <a:rPr lang="en-US" sz="2600">
                <a:solidFill>
                  <a:schemeClr val="accent2"/>
                </a:solidFill>
              </a:rPr>
              <a:t> Regular treatment 	with one or more 	</a:t>
            </a:r>
            <a:r>
              <a:rPr lang="en-US" sz="2600">
                <a:solidFill>
                  <a:srgbClr val="FF0000"/>
                </a:solidFill>
              </a:rPr>
              <a:t>long-acting 	bronchodilators</a:t>
            </a:r>
          </a:p>
          <a:p>
            <a:pPr algn="l" rtl="0">
              <a:lnSpc>
                <a:spcPct val="90000"/>
              </a:lnSpc>
              <a:spcBef>
                <a:spcPct val="20000"/>
              </a:spcBef>
              <a:buFontTx/>
              <a:buChar char="•"/>
              <a:tabLst>
                <a:tab pos="228600" algn="l"/>
              </a:tabLst>
            </a:pPr>
            <a:r>
              <a:rPr lang="en-US" sz="2600">
                <a:solidFill>
                  <a:schemeClr val="accent2"/>
                </a:solidFill>
              </a:rPr>
              <a:t> </a:t>
            </a:r>
            <a:r>
              <a:rPr lang="en-US" sz="2600">
                <a:solidFill>
                  <a:srgbClr val="FF0000"/>
                </a:solidFill>
              </a:rPr>
              <a:t>Inhaled glucocortico-</a:t>
            </a:r>
            <a:r>
              <a:rPr lang="en-US" sz="2600">
                <a:solidFill>
                  <a:schemeClr val="accent2"/>
                </a:solidFill>
              </a:rPr>
              <a:t>	steroids if repeated 	exacerbations</a:t>
            </a:r>
          </a:p>
          <a:p>
            <a:pPr algn="l" rtl="0">
              <a:lnSpc>
                <a:spcPct val="90000"/>
              </a:lnSpc>
              <a:spcBef>
                <a:spcPct val="20000"/>
              </a:spcBef>
              <a:buFontTx/>
              <a:buChar char="•"/>
              <a:tabLst>
                <a:tab pos="228600" algn="l"/>
              </a:tabLst>
            </a:pPr>
            <a:r>
              <a:rPr lang="en-US" sz="2600">
                <a:solidFill>
                  <a:schemeClr val="accent2"/>
                </a:solidFill>
              </a:rPr>
              <a:t> </a:t>
            </a:r>
            <a:r>
              <a:rPr lang="en-US" sz="2600">
                <a:solidFill>
                  <a:srgbClr val="FF0000"/>
                </a:solidFill>
              </a:rPr>
              <a:t>Rehabilitation</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Rectangle 2"/>
          <p:cNvSpPr>
            <a:spLocks noGrp="1" noChangeArrowheads="1"/>
          </p:cNvSpPr>
          <p:nvPr>
            <p:ph type="title" idx="4294967295"/>
          </p:nvPr>
        </p:nvSpPr>
        <p:spPr>
          <a:xfrm>
            <a:off x="1579563" y="346075"/>
            <a:ext cx="7205662" cy="914400"/>
          </a:xfrm>
        </p:spPr>
        <p:txBody>
          <a:bodyPr/>
          <a:lstStyle/>
          <a:p>
            <a:pPr algn="l"/>
            <a:r>
              <a:rPr lang="en-US" sz="4000" smtClean="0"/>
              <a:t>Management of COPD  </a:t>
            </a:r>
            <a:br>
              <a:rPr lang="en-US" sz="4000" smtClean="0"/>
            </a:br>
            <a:r>
              <a:rPr lang="en-US" sz="4000" smtClean="0"/>
              <a:t>Stage IV:  Very Severe COPD</a:t>
            </a:r>
          </a:p>
        </p:txBody>
      </p:sp>
      <p:sp>
        <p:nvSpPr>
          <p:cNvPr id="210946" name="Text Box 3"/>
          <p:cNvSpPr txBox="1">
            <a:spLocks noChangeArrowheads="1"/>
          </p:cNvSpPr>
          <p:nvPr/>
        </p:nvSpPr>
        <p:spPr bwMode="auto">
          <a:xfrm>
            <a:off x="477838" y="1917700"/>
            <a:ext cx="8288337" cy="954088"/>
          </a:xfrm>
          <a:prstGeom prst="rect">
            <a:avLst/>
          </a:prstGeom>
          <a:noFill/>
          <a:ln w="9525">
            <a:noFill/>
            <a:miter lim="800000"/>
            <a:headEnd/>
            <a:tailEnd/>
          </a:ln>
        </p:spPr>
        <p:txBody>
          <a:bodyPr>
            <a:spAutoFit/>
          </a:bodyPr>
          <a:lstStyle/>
          <a:p>
            <a:pPr algn="l" rtl="0">
              <a:spcBef>
                <a:spcPct val="50000"/>
              </a:spcBef>
            </a:pPr>
            <a:r>
              <a:rPr lang="en-US" sz="2800">
                <a:solidFill>
                  <a:schemeClr val="bg1"/>
                </a:solidFill>
              </a:rPr>
              <a:t>          </a:t>
            </a:r>
            <a:r>
              <a:rPr lang="en-US" sz="2800" b="1">
                <a:solidFill>
                  <a:srgbClr val="FFFF00"/>
                </a:solidFill>
              </a:rPr>
              <a:t>Characteristics            Recommended Treatment</a:t>
            </a:r>
          </a:p>
        </p:txBody>
      </p:sp>
      <p:sp>
        <p:nvSpPr>
          <p:cNvPr id="210947" name="Text Box 4"/>
          <p:cNvSpPr txBox="1">
            <a:spLocks noChangeArrowheads="1"/>
          </p:cNvSpPr>
          <p:nvPr/>
        </p:nvSpPr>
        <p:spPr bwMode="auto">
          <a:xfrm>
            <a:off x="336550" y="2528888"/>
            <a:ext cx="3856038" cy="2763837"/>
          </a:xfrm>
          <a:prstGeom prst="rect">
            <a:avLst/>
          </a:prstGeom>
          <a:solidFill>
            <a:srgbClr val="FFCC66"/>
          </a:solidFill>
          <a:ln w="9525">
            <a:solidFill>
              <a:schemeClr val="tx1"/>
            </a:solidFill>
            <a:miter lim="800000"/>
            <a:headEnd/>
            <a:tailEnd/>
          </a:ln>
        </p:spPr>
        <p:txBody>
          <a:bodyPr>
            <a:spAutoFit/>
          </a:bodyPr>
          <a:lstStyle/>
          <a:p>
            <a:pPr algn="l" rtl="0">
              <a:spcBef>
                <a:spcPct val="20000"/>
              </a:spcBef>
              <a:buFontTx/>
              <a:buChar char="•"/>
              <a:tabLst>
                <a:tab pos="228600" algn="l"/>
              </a:tabLst>
            </a:pPr>
            <a:r>
              <a:rPr lang="en-US" sz="2800"/>
              <a:t> FEV</a:t>
            </a:r>
            <a:r>
              <a:rPr lang="en-US" sz="2800" baseline="-25000"/>
              <a:t>1</a:t>
            </a:r>
            <a:r>
              <a:rPr lang="en-US" sz="2800"/>
              <a:t>/FVC &lt; 70%</a:t>
            </a:r>
          </a:p>
          <a:p>
            <a:pPr algn="l" rtl="0">
              <a:spcBef>
                <a:spcPct val="20000"/>
              </a:spcBef>
              <a:buFontTx/>
              <a:buChar char="•"/>
              <a:tabLst>
                <a:tab pos="228600" algn="l"/>
              </a:tabLst>
            </a:pPr>
            <a:r>
              <a:rPr lang="en-US" sz="2800"/>
              <a:t> FEV</a:t>
            </a:r>
            <a:r>
              <a:rPr lang="en-US" sz="2800" baseline="-25000"/>
              <a:t>1 </a:t>
            </a:r>
            <a:r>
              <a:rPr lang="en-US" sz="2800"/>
              <a:t>&lt; 30% predicted </a:t>
            </a:r>
            <a:r>
              <a:rPr lang="en-US" sz="2800" i="1"/>
              <a:t>or</a:t>
            </a:r>
            <a:r>
              <a:rPr lang="en-US" sz="2800"/>
              <a:t> 	FEV</a:t>
            </a:r>
            <a:r>
              <a:rPr lang="en-US" sz="2800" baseline="-25000"/>
              <a:t>1 </a:t>
            </a:r>
            <a:r>
              <a:rPr lang="en-US" sz="2800"/>
              <a:t>&lt; 50% predicted 	</a:t>
            </a:r>
            <a:r>
              <a:rPr lang="en-US" sz="2800" i="1"/>
              <a:t>plus</a:t>
            </a:r>
            <a:r>
              <a:rPr lang="en-US" sz="2800"/>
              <a:t> chronic respiratory 	failure</a:t>
            </a:r>
          </a:p>
        </p:txBody>
      </p:sp>
      <p:sp>
        <p:nvSpPr>
          <p:cNvPr id="210948" name="Text Box 5"/>
          <p:cNvSpPr txBox="1">
            <a:spLocks noChangeArrowheads="1"/>
          </p:cNvSpPr>
          <p:nvPr/>
        </p:nvSpPr>
        <p:spPr bwMode="auto">
          <a:xfrm>
            <a:off x="5021263" y="3370263"/>
            <a:ext cx="3570287" cy="369887"/>
          </a:xfrm>
          <a:prstGeom prst="rect">
            <a:avLst/>
          </a:prstGeom>
          <a:noFill/>
          <a:ln w="9525">
            <a:noFill/>
            <a:miter lim="800000"/>
            <a:headEnd/>
            <a:tailEnd/>
          </a:ln>
        </p:spPr>
        <p:txBody>
          <a:bodyPr>
            <a:spAutoFit/>
          </a:bodyPr>
          <a:lstStyle/>
          <a:p>
            <a:pPr algn="l" rtl="0">
              <a:spcBef>
                <a:spcPct val="50000"/>
              </a:spcBef>
            </a:pPr>
            <a:endParaRPr lang="ar-IQ">
              <a:latin typeface="Calibri" pitchFamily="34" charset="0"/>
            </a:endParaRPr>
          </a:p>
        </p:txBody>
      </p:sp>
      <p:sp>
        <p:nvSpPr>
          <p:cNvPr id="210949" name="Text Box 6"/>
          <p:cNvSpPr txBox="1">
            <a:spLocks noChangeArrowheads="1"/>
          </p:cNvSpPr>
          <p:nvPr/>
        </p:nvSpPr>
        <p:spPr bwMode="auto">
          <a:xfrm>
            <a:off x="4303713" y="2327275"/>
            <a:ext cx="4497387" cy="3167063"/>
          </a:xfrm>
          <a:prstGeom prst="rect">
            <a:avLst/>
          </a:prstGeom>
          <a:solidFill>
            <a:schemeClr val="folHlink"/>
          </a:solidFill>
          <a:ln w="9525">
            <a:solidFill>
              <a:schemeClr val="tx1"/>
            </a:solidFill>
            <a:miter lim="800000"/>
            <a:headEnd/>
            <a:tailEnd/>
          </a:ln>
        </p:spPr>
        <p:txBody>
          <a:bodyPr>
            <a:spAutoFit/>
          </a:bodyPr>
          <a:lstStyle/>
          <a:p>
            <a:pPr algn="l" rtl="0">
              <a:lnSpc>
                <a:spcPct val="90000"/>
              </a:lnSpc>
              <a:spcBef>
                <a:spcPct val="20000"/>
              </a:spcBef>
              <a:buFontTx/>
              <a:buChar char="•"/>
              <a:tabLst>
                <a:tab pos="228600" algn="l"/>
              </a:tabLst>
            </a:pPr>
            <a:r>
              <a:rPr lang="en-US">
                <a:solidFill>
                  <a:schemeClr val="accent2"/>
                </a:solidFill>
              </a:rPr>
              <a:t> </a:t>
            </a:r>
            <a:r>
              <a:rPr lang="en-US">
                <a:solidFill>
                  <a:srgbClr val="FF0000"/>
                </a:solidFill>
              </a:rPr>
              <a:t>Short-acting bronchodilator</a:t>
            </a:r>
            <a:r>
              <a:rPr lang="en-US">
                <a:solidFill>
                  <a:schemeClr val="accent2"/>
                </a:solidFill>
              </a:rPr>
              <a:t> as 	needed </a:t>
            </a:r>
          </a:p>
          <a:p>
            <a:pPr algn="l" rtl="0">
              <a:lnSpc>
                <a:spcPct val="90000"/>
              </a:lnSpc>
              <a:spcBef>
                <a:spcPct val="20000"/>
              </a:spcBef>
              <a:buFontTx/>
              <a:buChar char="•"/>
              <a:tabLst>
                <a:tab pos="228600" algn="l"/>
              </a:tabLst>
            </a:pPr>
            <a:r>
              <a:rPr lang="en-US">
                <a:solidFill>
                  <a:schemeClr val="accent2"/>
                </a:solidFill>
              </a:rPr>
              <a:t> Regular treatment with one or  more </a:t>
            </a:r>
            <a:r>
              <a:rPr lang="en-US">
                <a:solidFill>
                  <a:srgbClr val="FF0000"/>
                </a:solidFill>
              </a:rPr>
              <a:t>long-acting bronchodilators</a:t>
            </a:r>
          </a:p>
          <a:p>
            <a:pPr algn="l" rtl="0">
              <a:lnSpc>
                <a:spcPct val="90000"/>
              </a:lnSpc>
              <a:spcBef>
                <a:spcPct val="20000"/>
              </a:spcBef>
              <a:buFontTx/>
              <a:buChar char="•"/>
              <a:tabLst>
                <a:tab pos="228600" algn="l"/>
              </a:tabLst>
            </a:pPr>
            <a:r>
              <a:rPr lang="en-US">
                <a:solidFill>
                  <a:schemeClr val="accent2"/>
                </a:solidFill>
              </a:rPr>
              <a:t> Inhaled </a:t>
            </a:r>
            <a:r>
              <a:rPr lang="en-US" b="1">
                <a:solidFill>
                  <a:srgbClr val="FF0000"/>
                </a:solidFill>
              </a:rPr>
              <a:t>glucocorticosteroids</a:t>
            </a:r>
            <a:r>
              <a:rPr lang="en-US">
                <a:solidFill>
                  <a:schemeClr val="accent2"/>
                </a:solidFill>
              </a:rPr>
              <a:t> if 	repeated exacerbations</a:t>
            </a:r>
          </a:p>
          <a:p>
            <a:pPr algn="l" rtl="0">
              <a:lnSpc>
                <a:spcPct val="90000"/>
              </a:lnSpc>
              <a:spcBef>
                <a:spcPct val="20000"/>
              </a:spcBef>
              <a:buFontTx/>
              <a:buChar char="•"/>
              <a:tabLst>
                <a:tab pos="228600" algn="l"/>
              </a:tabLst>
            </a:pPr>
            <a:r>
              <a:rPr lang="en-US">
                <a:solidFill>
                  <a:schemeClr val="accent2"/>
                </a:solidFill>
              </a:rPr>
              <a:t> </a:t>
            </a:r>
            <a:r>
              <a:rPr lang="en-US" b="1">
                <a:solidFill>
                  <a:srgbClr val="FF0000"/>
                </a:solidFill>
              </a:rPr>
              <a:t>Treat complications</a:t>
            </a:r>
          </a:p>
          <a:p>
            <a:pPr algn="l" rtl="0">
              <a:lnSpc>
                <a:spcPct val="90000"/>
              </a:lnSpc>
              <a:spcBef>
                <a:spcPct val="20000"/>
              </a:spcBef>
              <a:buFontTx/>
              <a:buChar char="•"/>
              <a:tabLst>
                <a:tab pos="228600" algn="l"/>
              </a:tabLst>
            </a:pPr>
            <a:r>
              <a:rPr lang="en-US">
                <a:solidFill>
                  <a:schemeClr val="accent2"/>
                </a:solidFill>
              </a:rPr>
              <a:t> </a:t>
            </a:r>
            <a:r>
              <a:rPr lang="en-US" b="1">
                <a:solidFill>
                  <a:srgbClr val="FF0000"/>
                </a:solidFill>
              </a:rPr>
              <a:t>Rehabilitation</a:t>
            </a:r>
          </a:p>
          <a:p>
            <a:pPr algn="l" rtl="0">
              <a:lnSpc>
                <a:spcPct val="90000"/>
              </a:lnSpc>
              <a:spcBef>
                <a:spcPct val="20000"/>
              </a:spcBef>
              <a:buFontTx/>
              <a:buChar char="•"/>
              <a:tabLst>
                <a:tab pos="228600" algn="l"/>
              </a:tabLst>
            </a:pPr>
            <a:r>
              <a:rPr lang="en-US">
                <a:solidFill>
                  <a:schemeClr val="accent2"/>
                </a:solidFill>
              </a:rPr>
              <a:t> Long-term </a:t>
            </a:r>
            <a:r>
              <a:rPr lang="en-US">
                <a:solidFill>
                  <a:srgbClr val="FF0000"/>
                </a:solidFill>
              </a:rPr>
              <a:t>oxygen</a:t>
            </a:r>
            <a:r>
              <a:rPr lang="en-US">
                <a:solidFill>
                  <a:schemeClr val="accent2"/>
                </a:solidFill>
              </a:rPr>
              <a:t> therapy if 	respiratory failure</a:t>
            </a:r>
          </a:p>
          <a:p>
            <a:pPr algn="l" rtl="0">
              <a:lnSpc>
                <a:spcPct val="90000"/>
              </a:lnSpc>
              <a:spcBef>
                <a:spcPct val="20000"/>
              </a:spcBef>
              <a:buFontTx/>
              <a:buChar char="•"/>
              <a:tabLst>
                <a:tab pos="228600" algn="l"/>
              </a:tabLst>
            </a:pPr>
            <a:r>
              <a:rPr lang="en-US">
                <a:solidFill>
                  <a:schemeClr val="accent2"/>
                </a:solidFill>
              </a:rPr>
              <a:t> Consider </a:t>
            </a:r>
            <a:r>
              <a:rPr lang="en-US" b="1">
                <a:solidFill>
                  <a:srgbClr val="FF0000"/>
                </a:solidFill>
              </a:rPr>
              <a:t>surgica</a:t>
            </a:r>
            <a:r>
              <a:rPr lang="en-US" b="1">
                <a:solidFill>
                  <a:schemeClr val="accent2"/>
                </a:solidFill>
              </a:rPr>
              <a:t>l</a:t>
            </a:r>
            <a:r>
              <a:rPr lang="en-US">
                <a:solidFill>
                  <a:schemeClr val="accent2"/>
                </a:solidFill>
              </a:rPr>
              <a:t> options</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69" name="Title 1"/>
          <p:cNvSpPr>
            <a:spLocks noGrp="1"/>
          </p:cNvSpPr>
          <p:nvPr>
            <p:ph type="title" idx="4294967295"/>
          </p:nvPr>
        </p:nvSpPr>
        <p:spPr/>
        <p:txBody>
          <a:bodyPr/>
          <a:lstStyle/>
          <a:p>
            <a:r>
              <a:rPr lang="en-US" b="1" smtClean="0">
                <a:solidFill>
                  <a:srgbClr val="7030A0"/>
                </a:solidFill>
              </a:rPr>
              <a:t>Acute exacerbations of COPD</a:t>
            </a:r>
          </a:p>
        </p:txBody>
      </p:sp>
      <p:sp>
        <p:nvSpPr>
          <p:cNvPr id="211970" name="Content Placeholder 2"/>
          <p:cNvSpPr>
            <a:spLocks noGrp="1"/>
          </p:cNvSpPr>
          <p:nvPr>
            <p:ph idx="4294967295"/>
          </p:nvPr>
        </p:nvSpPr>
        <p:spPr/>
        <p:txBody>
          <a:bodyPr/>
          <a:lstStyle/>
          <a:p>
            <a:r>
              <a:rPr lang="en-US" sz="2400" smtClean="0"/>
              <a:t>Acute exacerbations of COPD are characterised by an increase in </a:t>
            </a:r>
            <a:r>
              <a:rPr lang="en-US" sz="2400" b="1" smtClean="0"/>
              <a:t>symptoms</a:t>
            </a:r>
            <a:r>
              <a:rPr lang="en-US" sz="2400" smtClean="0"/>
              <a:t> and deterioration in </a:t>
            </a:r>
            <a:r>
              <a:rPr lang="en-US" sz="2400" b="1" smtClean="0"/>
              <a:t>lung function </a:t>
            </a:r>
            <a:r>
              <a:rPr lang="en-US" sz="2400" smtClean="0"/>
              <a:t>and </a:t>
            </a:r>
            <a:r>
              <a:rPr lang="en-US" sz="2400" b="1" smtClean="0"/>
              <a:t>health </a:t>
            </a:r>
            <a:r>
              <a:rPr lang="en-US" sz="2400" smtClean="0"/>
              <a:t>status. </a:t>
            </a:r>
          </a:p>
          <a:p>
            <a:r>
              <a:rPr lang="en-US" sz="2400" smtClean="0"/>
              <a:t>They become more common as the </a:t>
            </a:r>
            <a:r>
              <a:rPr lang="en-US" sz="2400" b="1" smtClean="0"/>
              <a:t>disease progresses </a:t>
            </a:r>
            <a:r>
              <a:rPr lang="en-US" sz="2400" smtClean="0"/>
              <a:t>and may be caused by </a:t>
            </a:r>
            <a:r>
              <a:rPr lang="en-US" sz="2400" b="1" smtClean="0"/>
              <a:t>bacteria,</a:t>
            </a:r>
            <a:r>
              <a:rPr lang="en-US" sz="2400" smtClean="0"/>
              <a:t> </a:t>
            </a:r>
            <a:r>
              <a:rPr lang="en-US" sz="2400" b="1" smtClean="0"/>
              <a:t>viruses or a change in air quality</a:t>
            </a:r>
            <a:r>
              <a:rPr lang="en-US" sz="2400" smtClean="0"/>
              <a:t>. </a:t>
            </a:r>
          </a:p>
          <a:p>
            <a:endParaRPr lang="en-US" sz="2400" smtClean="0"/>
          </a:p>
          <a:p>
            <a:r>
              <a:rPr lang="en-US" sz="2400" smtClean="0"/>
              <a:t>They may be accompanied by the development of </a:t>
            </a:r>
            <a:r>
              <a:rPr lang="en-US" sz="2400" b="1" smtClean="0"/>
              <a:t>respiratory failure </a:t>
            </a:r>
            <a:r>
              <a:rPr lang="en-US" sz="2400" smtClean="0"/>
              <a:t>and/or </a:t>
            </a:r>
            <a:r>
              <a:rPr lang="en-US" sz="2400" b="1" smtClean="0"/>
              <a:t>fluid  retention </a:t>
            </a:r>
            <a:r>
              <a:rPr lang="en-US" sz="2400" smtClean="0"/>
              <a:t>and represent an important cause of </a:t>
            </a:r>
            <a:r>
              <a:rPr lang="en-US" sz="2400" b="1" smtClean="0"/>
              <a:t>death</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34" name="Rectangle 2"/>
          <p:cNvSpPr>
            <a:spLocks noGrp="1" noChangeArrowheads="1"/>
          </p:cNvSpPr>
          <p:nvPr>
            <p:ph type="title"/>
          </p:nvPr>
        </p:nvSpPr>
        <p:spPr>
          <a:xfrm>
            <a:off x="228600" y="457200"/>
            <a:ext cx="8915400" cy="1143000"/>
          </a:xfrm>
        </p:spPr>
        <p:txBody>
          <a:bodyPr/>
          <a:lstStyle/>
          <a:p>
            <a:pPr eaLnBrk="1" hangingPunct="1"/>
            <a:r>
              <a:rPr lang="en-GB" altLang="zh-CN" b="1" smtClean="0">
                <a:latin typeface="Arial" charset="0"/>
              </a:rPr>
              <a:t>MUCUS PRODUCTION</a:t>
            </a:r>
          </a:p>
        </p:txBody>
      </p:sp>
      <p:graphicFrame>
        <p:nvGraphicFramePr>
          <p:cNvPr id="154633" name="Object 9"/>
          <p:cNvGraphicFramePr>
            <a:graphicFrameLocks noGrp="1" noChangeAspect="1"/>
          </p:cNvGraphicFramePr>
          <p:nvPr>
            <p:ph type="body" idx="1"/>
          </p:nvPr>
        </p:nvGraphicFramePr>
        <p:xfrm>
          <a:off x="2438400" y="1524000"/>
          <a:ext cx="4572000" cy="2409825"/>
        </p:xfrm>
        <a:graphic>
          <a:graphicData uri="http://schemas.openxmlformats.org/presentationml/2006/ole">
            <p:oleObj spid="_x0000_s154633" name="CorelPhotoPaint.Image.8" r:id="rId3" imgW="3682540" imgH="3631746" progId="">
              <p:embed/>
            </p:oleObj>
          </a:graphicData>
        </a:graphic>
      </p:graphicFrame>
      <p:pic>
        <p:nvPicPr>
          <p:cNvPr id="154635" name="Picture 4" descr="http://yalenewhavenhealth.org/hwdb/images/hwstd/medical/pulmonol/nr551624.jpg"/>
          <p:cNvPicPr>
            <a:picLocks noChangeAspect="1" noChangeArrowheads="1"/>
          </p:cNvPicPr>
          <p:nvPr/>
        </p:nvPicPr>
        <p:blipFill>
          <a:blip r:embed="rId4"/>
          <a:srcRect/>
          <a:stretch>
            <a:fillRect/>
          </a:stretch>
        </p:blipFill>
        <p:spPr bwMode="auto">
          <a:xfrm>
            <a:off x="304800" y="4114800"/>
            <a:ext cx="3810000" cy="2743200"/>
          </a:xfrm>
          <a:prstGeom prst="rect">
            <a:avLst/>
          </a:prstGeom>
          <a:noFill/>
          <a:ln w="9525">
            <a:noFill/>
            <a:miter lim="800000"/>
            <a:headEnd/>
            <a:tailEnd/>
          </a:ln>
        </p:spPr>
      </p:pic>
      <p:pic>
        <p:nvPicPr>
          <p:cNvPr id="154636" name="Picture 5" descr="http://www.yourmedicalsource.com/yms_images/1741.jpg"/>
          <p:cNvPicPr>
            <a:picLocks noChangeAspect="1" noChangeArrowheads="1"/>
          </p:cNvPicPr>
          <p:nvPr/>
        </p:nvPicPr>
        <p:blipFill>
          <a:blip r:embed="rId5"/>
          <a:srcRect/>
          <a:stretch>
            <a:fillRect/>
          </a:stretch>
        </p:blipFill>
        <p:spPr bwMode="auto">
          <a:xfrm>
            <a:off x="5105400" y="4191000"/>
            <a:ext cx="3810000" cy="2667000"/>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3" name="Title 1"/>
          <p:cNvSpPr>
            <a:spLocks noGrp="1"/>
          </p:cNvSpPr>
          <p:nvPr>
            <p:ph type="title" idx="4294967295"/>
          </p:nvPr>
        </p:nvSpPr>
        <p:spPr>
          <a:xfrm>
            <a:off x="0" y="274638"/>
            <a:ext cx="9144000" cy="1143000"/>
          </a:xfrm>
        </p:spPr>
        <p:txBody>
          <a:bodyPr/>
          <a:lstStyle/>
          <a:p>
            <a:pPr algn="l"/>
            <a:r>
              <a:rPr lang="en-US" sz="4000" b="1" smtClean="0">
                <a:solidFill>
                  <a:srgbClr val="FF0000"/>
                </a:solidFill>
              </a:rPr>
              <a:t>Management of acuteCOPD exacerbations</a:t>
            </a:r>
          </a:p>
        </p:txBody>
      </p:sp>
      <p:sp>
        <p:nvSpPr>
          <p:cNvPr id="212994" name="Content Placeholder 2"/>
          <p:cNvSpPr>
            <a:spLocks noGrp="1"/>
          </p:cNvSpPr>
          <p:nvPr>
            <p:ph idx="4294967295"/>
          </p:nvPr>
        </p:nvSpPr>
        <p:spPr>
          <a:xfrm>
            <a:off x="457200" y="1600200"/>
            <a:ext cx="8686800" cy="5486400"/>
          </a:xfrm>
        </p:spPr>
        <p:txBody>
          <a:bodyPr/>
          <a:lstStyle/>
          <a:p>
            <a:pPr>
              <a:lnSpc>
                <a:spcPct val="90000"/>
              </a:lnSpc>
            </a:pPr>
            <a:r>
              <a:rPr lang="en-US" sz="2800" b="1" smtClean="0">
                <a:solidFill>
                  <a:schemeClr val="tx2"/>
                </a:solidFill>
              </a:rPr>
              <a:t>Causes of COPD exacerbation:</a:t>
            </a:r>
          </a:p>
          <a:p>
            <a:pPr>
              <a:lnSpc>
                <a:spcPct val="90000"/>
              </a:lnSpc>
              <a:buFont typeface="Arial" charset="0"/>
              <a:buNone/>
            </a:pPr>
            <a:r>
              <a:rPr lang="en-US" sz="2800" smtClean="0"/>
              <a:t>     The most common causes of  exacerbation are </a:t>
            </a:r>
            <a:r>
              <a:rPr lang="en-US" sz="2800" b="1" smtClean="0"/>
              <a:t>infection</a:t>
            </a:r>
            <a:r>
              <a:rPr lang="en-US" sz="2800" smtClean="0"/>
              <a:t> of the tracheobronchial tree and </a:t>
            </a:r>
            <a:r>
              <a:rPr lang="en-US" sz="2800" b="1" smtClean="0"/>
              <a:t>air pollution</a:t>
            </a:r>
            <a:r>
              <a:rPr lang="en-US" sz="2800" smtClean="0"/>
              <a:t>, but the cause of about one-third of severe exacerbations </a:t>
            </a:r>
            <a:r>
              <a:rPr lang="en-US" sz="2800" b="1" smtClean="0"/>
              <a:t>cannot be identified</a:t>
            </a:r>
          </a:p>
          <a:p>
            <a:pPr>
              <a:lnSpc>
                <a:spcPct val="90000"/>
              </a:lnSpc>
            </a:pPr>
            <a:r>
              <a:rPr lang="en-US" sz="2800" b="1" smtClean="0">
                <a:solidFill>
                  <a:schemeClr val="tx2"/>
                </a:solidFill>
              </a:rPr>
              <a:t>Features of acute exacerbation of COPD</a:t>
            </a:r>
            <a:r>
              <a:rPr lang="en-US" sz="2600" smtClean="0"/>
              <a:t>: </a:t>
            </a:r>
          </a:p>
          <a:p>
            <a:pPr>
              <a:lnSpc>
                <a:spcPct val="90000"/>
              </a:lnSpc>
              <a:buFont typeface="Arial" charset="0"/>
              <a:buNone/>
            </a:pPr>
            <a:r>
              <a:rPr lang="en-US" sz="2400" smtClean="0"/>
              <a:t>     Acute exacerbation of COPD can present as </a:t>
            </a:r>
            <a:r>
              <a:rPr lang="en-US" sz="2400" b="1" smtClean="0"/>
              <a:t>increased sputum </a:t>
            </a:r>
            <a:r>
              <a:rPr lang="en-US" sz="2400" smtClean="0"/>
              <a:t>volume &amp; purulence, </a:t>
            </a:r>
            <a:r>
              <a:rPr lang="en-US" sz="2400" b="1" smtClean="0"/>
              <a:t>increased breathlessness </a:t>
            </a:r>
            <a:r>
              <a:rPr lang="en-US" sz="2400" smtClean="0"/>
              <a:t>&amp; </a:t>
            </a:r>
            <a:r>
              <a:rPr lang="en-US" sz="2400" b="1" smtClean="0"/>
              <a:t>wheeze</a:t>
            </a:r>
            <a:r>
              <a:rPr lang="en-US" sz="2400" smtClean="0"/>
              <a:t>, </a:t>
            </a:r>
            <a:r>
              <a:rPr lang="en-US" sz="2400" b="1" smtClean="0"/>
              <a:t>chest tightness </a:t>
            </a:r>
            <a:r>
              <a:rPr lang="en-US" sz="2400" smtClean="0"/>
              <a:t>&amp; sometimes </a:t>
            </a:r>
            <a:r>
              <a:rPr lang="en-US" sz="2400" b="1" smtClean="0"/>
              <a:t>fluid retention</a:t>
            </a:r>
            <a:r>
              <a:rPr lang="en-US" sz="2400" smtClean="0"/>
              <a:t>.</a:t>
            </a:r>
          </a:p>
          <a:p>
            <a:pPr>
              <a:lnSpc>
                <a:spcPct val="90000"/>
              </a:lnSpc>
              <a:buFont typeface="Arial" charset="0"/>
              <a:buNone/>
            </a:pPr>
            <a:endParaRPr lang="en-US" sz="2400" smtClean="0"/>
          </a:p>
          <a:p>
            <a:pPr>
              <a:lnSpc>
                <a:spcPct val="90000"/>
              </a:lnSpc>
            </a:pPr>
            <a:r>
              <a:rPr lang="en-US" sz="2800" b="1" smtClean="0">
                <a:solidFill>
                  <a:schemeClr val="tx2"/>
                </a:solidFill>
              </a:rPr>
              <a:t>The differential diagnosis includes </a:t>
            </a:r>
            <a:r>
              <a:rPr lang="en-US" sz="2400" smtClean="0"/>
              <a:t>:</a:t>
            </a:r>
          </a:p>
          <a:p>
            <a:pPr>
              <a:lnSpc>
                <a:spcPct val="90000"/>
              </a:lnSpc>
              <a:buFont typeface="Arial" charset="0"/>
              <a:buNone/>
            </a:pPr>
            <a:r>
              <a:rPr lang="en-US" sz="2400" smtClean="0"/>
              <a:t>     pneumonia, pneumothorax , left ventricular failure , pulmonary embolism, lung cancer &amp; upper airway obstruction.</a:t>
            </a:r>
          </a:p>
          <a:p>
            <a:pPr>
              <a:lnSpc>
                <a:spcPct val="90000"/>
              </a:lnSpc>
            </a:pPr>
            <a:endParaRPr lang="en-US" sz="2400" smtClean="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7" name="Title 1"/>
          <p:cNvSpPr>
            <a:spLocks noGrp="1"/>
          </p:cNvSpPr>
          <p:nvPr>
            <p:ph type="title" idx="4294967295"/>
          </p:nvPr>
        </p:nvSpPr>
        <p:spPr>
          <a:xfrm>
            <a:off x="457200" y="76200"/>
            <a:ext cx="8229600" cy="334963"/>
          </a:xfrm>
        </p:spPr>
        <p:txBody>
          <a:bodyPr/>
          <a:lstStyle/>
          <a:p>
            <a:endParaRPr lang="ar-IQ" sz="4000" smtClean="0"/>
          </a:p>
        </p:txBody>
      </p:sp>
      <p:sp>
        <p:nvSpPr>
          <p:cNvPr id="214018" name="Content Placeholder 2"/>
          <p:cNvSpPr>
            <a:spLocks noGrp="1"/>
          </p:cNvSpPr>
          <p:nvPr>
            <p:ph idx="4294967295"/>
          </p:nvPr>
        </p:nvSpPr>
        <p:spPr/>
        <p:txBody>
          <a:bodyPr/>
          <a:lstStyle/>
          <a:p>
            <a:r>
              <a:rPr lang="en-US" sz="3600" b="1" smtClean="0">
                <a:solidFill>
                  <a:schemeClr val="tx2"/>
                </a:solidFill>
              </a:rPr>
              <a:t>Indications for hospital admission:</a:t>
            </a:r>
          </a:p>
          <a:p>
            <a:pPr>
              <a:buFont typeface="Arial" charset="0"/>
              <a:buNone/>
            </a:pPr>
            <a:endParaRPr lang="en-US" sz="2400" smtClean="0"/>
          </a:p>
          <a:p>
            <a:pPr>
              <a:buFont typeface="Arial" charset="0"/>
              <a:buNone/>
            </a:pPr>
            <a:r>
              <a:rPr lang="en-US" sz="2400" b="1" smtClean="0"/>
              <a:t>- severe breathlessness .</a:t>
            </a:r>
          </a:p>
          <a:p>
            <a:pPr>
              <a:buFont typeface="Arial" charset="0"/>
              <a:buNone/>
            </a:pPr>
            <a:r>
              <a:rPr lang="en-US" sz="2400" b="1" smtClean="0"/>
              <a:t>-  cyanosis . </a:t>
            </a:r>
          </a:p>
          <a:p>
            <a:pPr>
              <a:buFont typeface="Arial" charset="0"/>
              <a:buNone/>
            </a:pPr>
            <a:r>
              <a:rPr lang="en-US" sz="2400" b="1" smtClean="0"/>
              <a:t>- worsening  oedema .</a:t>
            </a:r>
            <a:endParaRPr lang="en-US" sz="2400" smtClean="0"/>
          </a:p>
          <a:p>
            <a:pPr>
              <a:buFont typeface="Arial" charset="0"/>
              <a:buNone/>
            </a:pPr>
            <a:r>
              <a:rPr lang="en-US" sz="2400" smtClean="0"/>
              <a:t>-  </a:t>
            </a:r>
            <a:r>
              <a:rPr lang="en-US" sz="2400" b="1" smtClean="0"/>
              <a:t>impaired conscious level .</a:t>
            </a:r>
            <a:r>
              <a:rPr lang="en-US" sz="2400" smtClean="0"/>
              <a:t> </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1" name="Title 1"/>
          <p:cNvSpPr>
            <a:spLocks noGrp="1"/>
          </p:cNvSpPr>
          <p:nvPr>
            <p:ph type="title" idx="4294967295"/>
          </p:nvPr>
        </p:nvSpPr>
        <p:spPr/>
        <p:txBody>
          <a:bodyPr/>
          <a:lstStyle/>
          <a:p>
            <a:r>
              <a:rPr lang="en-US" sz="4000" b="1" smtClean="0">
                <a:solidFill>
                  <a:schemeClr val="tx2"/>
                </a:solidFill>
              </a:rPr>
              <a:t>Lines of management  of acute COPD exacerbation</a:t>
            </a:r>
          </a:p>
        </p:txBody>
      </p:sp>
      <p:sp>
        <p:nvSpPr>
          <p:cNvPr id="215042" name="Content Placeholder 2"/>
          <p:cNvSpPr>
            <a:spLocks noGrp="1"/>
          </p:cNvSpPr>
          <p:nvPr>
            <p:ph idx="4294967295"/>
          </p:nvPr>
        </p:nvSpPr>
        <p:spPr>
          <a:xfrm>
            <a:off x="152400" y="1447800"/>
            <a:ext cx="8991600" cy="5410200"/>
          </a:xfrm>
        </p:spPr>
        <p:txBody>
          <a:bodyPr/>
          <a:lstStyle/>
          <a:p>
            <a:pPr>
              <a:lnSpc>
                <a:spcPct val="80000"/>
              </a:lnSpc>
            </a:pPr>
            <a:r>
              <a:rPr lang="en-US" sz="3700" b="1" smtClean="0">
                <a:solidFill>
                  <a:srgbClr val="00B050"/>
                </a:solidFill>
              </a:rPr>
              <a:t>In the community</a:t>
            </a:r>
          </a:p>
          <a:p>
            <a:pPr>
              <a:lnSpc>
                <a:spcPct val="80000"/>
              </a:lnSpc>
            </a:pPr>
            <a:r>
              <a:rPr lang="en-US" sz="2200" smtClean="0"/>
              <a:t>- Add or increase </a:t>
            </a:r>
            <a:r>
              <a:rPr lang="en-US" sz="2800" b="1" smtClean="0"/>
              <a:t>bronchodilator</a:t>
            </a:r>
            <a:r>
              <a:rPr lang="en-US" sz="2200" smtClean="0"/>
              <a:t> therapy.</a:t>
            </a:r>
          </a:p>
          <a:p>
            <a:pPr>
              <a:lnSpc>
                <a:spcPct val="80000"/>
              </a:lnSpc>
            </a:pPr>
            <a:r>
              <a:rPr lang="en-US" sz="2200" smtClean="0"/>
              <a:t>- </a:t>
            </a:r>
            <a:r>
              <a:rPr lang="en-US" sz="2800" b="1" smtClean="0"/>
              <a:t>Antibiotics</a:t>
            </a:r>
            <a:r>
              <a:rPr lang="en-US" sz="2200" b="1" smtClean="0"/>
              <a:t>:</a:t>
            </a:r>
            <a:endParaRPr lang="en-US" sz="2200" smtClean="0"/>
          </a:p>
          <a:p>
            <a:pPr>
              <a:lnSpc>
                <a:spcPct val="80000"/>
              </a:lnSpc>
            </a:pPr>
            <a:r>
              <a:rPr lang="en-US" sz="2200" smtClean="0"/>
              <a:t> Patients experiencing COPD exacerbations with clinical signs of airway infection (e.g., increased volume and change of color of sputum, and/or fever) may benefit from antibiotic treatment.</a:t>
            </a:r>
          </a:p>
          <a:p>
            <a:pPr>
              <a:lnSpc>
                <a:spcPct val="80000"/>
              </a:lnSpc>
              <a:buFont typeface="Arial" charset="0"/>
              <a:buNone/>
            </a:pPr>
            <a:endParaRPr lang="en-US" sz="2200" smtClean="0"/>
          </a:p>
          <a:p>
            <a:pPr>
              <a:lnSpc>
                <a:spcPct val="80000"/>
              </a:lnSpc>
            </a:pPr>
            <a:r>
              <a:rPr lang="en-US" sz="2200" smtClean="0"/>
              <a:t>- </a:t>
            </a:r>
            <a:r>
              <a:rPr lang="en-US" sz="2800" b="1" smtClean="0"/>
              <a:t>Oral</a:t>
            </a:r>
            <a:r>
              <a:rPr lang="en-US" sz="2800" smtClean="0"/>
              <a:t> </a:t>
            </a:r>
            <a:r>
              <a:rPr lang="en-US" sz="2800" b="1" smtClean="0"/>
              <a:t>corticosteroids</a:t>
            </a:r>
            <a:r>
              <a:rPr lang="en-US" sz="2200" smtClean="0"/>
              <a:t>: </a:t>
            </a:r>
          </a:p>
          <a:p>
            <a:pPr>
              <a:lnSpc>
                <a:spcPct val="80000"/>
              </a:lnSpc>
              <a:buFont typeface="Arial" charset="0"/>
              <a:buNone/>
            </a:pPr>
            <a:r>
              <a:rPr lang="en-US" sz="2200" smtClean="0"/>
              <a:t>            if the patient already on oral corticosteroid .</a:t>
            </a:r>
          </a:p>
          <a:p>
            <a:pPr>
              <a:lnSpc>
                <a:spcPct val="80000"/>
              </a:lnSpc>
              <a:buFont typeface="Arial" charset="0"/>
              <a:buNone/>
            </a:pPr>
            <a:r>
              <a:rPr lang="en-US" sz="2200" smtClean="0"/>
              <a:t>            if previous response to such treatment . </a:t>
            </a:r>
          </a:p>
          <a:p>
            <a:pPr>
              <a:lnSpc>
                <a:spcPct val="80000"/>
              </a:lnSpc>
              <a:buFont typeface="Arial" charset="0"/>
              <a:buNone/>
            </a:pPr>
            <a:r>
              <a:rPr lang="en-US" sz="2200" smtClean="0"/>
              <a:t>            if airflow  obstruction  fails to respond to bronchodilator therapy </a:t>
            </a:r>
          </a:p>
          <a:p>
            <a:pPr>
              <a:lnSpc>
                <a:spcPct val="80000"/>
              </a:lnSpc>
              <a:buFont typeface="Arial" charset="0"/>
              <a:buNone/>
            </a:pPr>
            <a:r>
              <a:rPr lang="en-US" sz="2200" smtClean="0"/>
              <a:t>            if first presentation of disease.</a:t>
            </a:r>
          </a:p>
          <a:p>
            <a:pPr>
              <a:lnSpc>
                <a:spcPct val="80000"/>
              </a:lnSpc>
              <a:buFont typeface="Arial" charset="0"/>
              <a:buNone/>
            </a:pPr>
            <a:r>
              <a:rPr lang="en-US" sz="2200" smtClean="0"/>
              <a:t> </a:t>
            </a:r>
          </a:p>
          <a:p>
            <a:pPr>
              <a:lnSpc>
                <a:spcPct val="80000"/>
              </a:lnSpc>
            </a:pPr>
            <a:r>
              <a:rPr lang="en-US" sz="2200" smtClean="0"/>
              <a:t> ( prednisolone 30 mg daily for 1 week ).</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5" name="Title 1"/>
          <p:cNvSpPr>
            <a:spLocks noGrp="1"/>
          </p:cNvSpPr>
          <p:nvPr>
            <p:ph type="title" idx="4294967295"/>
          </p:nvPr>
        </p:nvSpPr>
        <p:spPr>
          <a:xfrm>
            <a:off x="457200" y="-76200"/>
            <a:ext cx="8229600" cy="334963"/>
          </a:xfrm>
        </p:spPr>
        <p:txBody>
          <a:bodyPr/>
          <a:lstStyle/>
          <a:p>
            <a:endParaRPr lang="ar-IQ" sz="4000" smtClean="0"/>
          </a:p>
        </p:txBody>
      </p:sp>
      <p:sp>
        <p:nvSpPr>
          <p:cNvPr id="216066" name="Content Placeholder 2"/>
          <p:cNvSpPr>
            <a:spLocks noGrp="1"/>
          </p:cNvSpPr>
          <p:nvPr>
            <p:ph idx="4294967295"/>
          </p:nvPr>
        </p:nvSpPr>
        <p:spPr>
          <a:xfrm>
            <a:off x="457200" y="228600"/>
            <a:ext cx="8229600" cy="6629400"/>
          </a:xfrm>
        </p:spPr>
        <p:txBody>
          <a:bodyPr/>
          <a:lstStyle/>
          <a:p>
            <a:pPr>
              <a:lnSpc>
                <a:spcPct val="80000"/>
              </a:lnSpc>
            </a:pPr>
            <a:r>
              <a:rPr lang="en-US" sz="3700" b="1" smtClean="0">
                <a:solidFill>
                  <a:srgbClr val="00B050"/>
                </a:solidFill>
              </a:rPr>
              <a:t>In hospital</a:t>
            </a:r>
          </a:p>
          <a:p>
            <a:pPr>
              <a:lnSpc>
                <a:spcPct val="80000"/>
              </a:lnSpc>
            </a:pPr>
            <a:r>
              <a:rPr lang="en-US" sz="2200" b="1" smtClean="0"/>
              <a:t>Investigations </a:t>
            </a:r>
            <a:r>
              <a:rPr lang="en-US" sz="2200" smtClean="0"/>
              <a:t>:Check</a:t>
            </a:r>
            <a:r>
              <a:rPr lang="en-US" sz="2200" b="1" smtClean="0"/>
              <a:t> </a:t>
            </a:r>
            <a:r>
              <a:rPr lang="en-US" sz="2200" smtClean="0"/>
              <a:t>arterial blood gases, CXR , ECG , full blood count , urea &amp; electrolytes, measure FEV1 +  peak flow , send sputum for culture.</a:t>
            </a:r>
          </a:p>
          <a:p>
            <a:pPr>
              <a:lnSpc>
                <a:spcPct val="80000"/>
              </a:lnSpc>
              <a:buFont typeface="Arial" charset="0"/>
              <a:buNone/>
            </a:pPr>
            <a:endParaRPr lang="en-US" sz="2200" smtClean="0"/>
          </a:p>
          <a:p>
            <a:pPr>
              <a:lnSpc>
                <a:spcPct val="80000"/>
              </a:lnSpc>
            </a:pPr>
            <a:r>
              <a:rPr lang="en-US" sz="2200" b="1" smtClean="0"/>
              <a:t>Oxygen </a:t>
            </a:r>
            <a:r>
              <a:rPr lang="en-US" sz="2200" smtClean="0"/>
              <a:t>: 24 – 28 % via mask, 2 litres/min , Check arterial blood gases within 60 mins &amp; adjust according to paO2 ( try to keep equal or more than 7.5 kpa)  &amp; CO2 / pH. </a:t>
            </a:r>
          </a:p>
          <a:p>
            <a:pPr>
              <a:lnSpc>
                <a:spcPct val="80000"/>
              </a:lnSpc>
              <a:buFont typeface="Arial" charset="0"/>
              <a:buNone/>
            </a:pPr>
            <a:r>
              <a:rPr lang="en-US" sz="2200" smtClean="0"/>
              <a:t>      (High concentrations of oxygen may cause respiratory depression and worsening acidosis ).</a:t>
            </a:r>
          </a:p>
          <a:p>
            <a:pPr>
              <a:lnSpc>
                <a:spcPct val="80000"/>
              </a:lnSpc>
              <a:buFont typeface="Arial" charset="0"/>
              <a:buNone/>
            </a:pPr>
            <a:endParaRPr lang="en-US" sz="2200" smtClean="0"/>
          </a:p>
          <a:p>
            <a:pPr>
              <a:lnSpc>
                <a:spcPct val="80000"/>
              </a:lnSpc>
            </a:pPr>
            <a:r>
              <a:rPr lang="en-US" sz="2200" b="1" smtClean="0"/>
              <a:t>Bronhodilators </a:t>
            </a:r>
            <a:r>
              <a:rPr lang="en-US" sz="2200" smtClean="0"/>
              <a:t>: nebulised B2 agonist ( +  ipratropium bromide if sever ) 4 -6 hourly .    If no response consider i.v. aminophylline  infusion.</a:t>
            </a:r>
          </a:p>
          <a:p>
            <a:pPr>
              <a:lnSpc>
                <a:spcPct val="80000"/>
              </a:lnSpc>
            </a:pPr>
            <a:r>
              <a:rPr lang="en-US" sz="2200" smtClean="0"/>
              <a:t> </a:t>
            </a:r>
            <a:r>
              <a:rPr lang="en-US" sz="2200" b="1" smtClean="0"/>
              <a:t>Antibiotics</a:t>
            </a:r>
          </a:p>
          <a:p>
            <a:pPr>
              <a:lnSpc>
                <a:spcPct val="80000"/>
              </a:lnSpc>
              <a:buFont typeface="Arial" charset="0"/>
              <a:buNone/>
            </a:pPr>
            <a:endParaRPr lang="en-US" sz="2200" smtClean="0"/>
          </a:p>
          <a:p>
            <a:pPr>
              <a:lnSpc>
                <a:spcPct val="80000"/>
              </a:lnSpc>
            </a:pPr>
            <a:r>
              <a:rPr lang="en-US" sz="2200" b="1" smtClean="0"/>
              <a:t>Oral corticosteroid.</a:t>
            </a:r>
          </a:p>
          <a:p>
            <a:pPr>
              <a:lnSpc>
                <a:spcPct val="80000"/>
              </a:lnSpc>
              <a:buFont typeface="Arial" charset="0"/>
              <a:buNone/>
            </a:pPr>
            <a:endParaRPr lang="en-US" sz="2200" smtClean="0"/>
          </a:p>
          <a:p>
            <a:pPr>
              <a:lnSpc>
                <a:spcPct val="80000"/>
              </a:lnSpc>
            </a:pPr>
            <a:r>
              <a:rPr lang="en-US" sz="2200" b="1" smtClean="0"/>
              <a:t>Diuretics</a:t>
            </a:r>
            <a:r>
              <a:rPr lang="en-US" sz="2200" smtClean="0"/>
              <a:t>: indicated if JVP elevated &amp; oedema present .</a:t>
            </a:r>
          </a:p>
          <a:p>
            <a:pPr>
              <a:lnSpc>
                <a:spcPct val="80000"/>
              </a:lnSpc>
            </a:pPr>
            <a:endParaRPr lang="en-US" sz="2200" smtClean="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89" name="Title 1"/>
          <p:cNvSpPr>
            <a:spLocks noGrp="1"/>
          </p:cNvSpPr>
          <p:nvPr>
            <p:ph type="title" idx="4294967295"/>
          </p:nvPr>
        </p:nvSpPr>
        <p:spPr>
          <a:xfrm>
            <a:off x="457200" y="0"/>
            <a:ext cx="8229600" cy="411163"/>
          </a:xfrm>
        </p:spPr>
        <p:txBody>
          <a:bodyPr/>
          <a:lstStyle/>
          <a:p>
            <a:endParaRPr lang="ar-IQ" sz="4000" smtClean="0"/>
          </a:p>
        </p:txBody>
      </p:sp>
      <p:sp>
        <p:nvSpPr>
          <p:cNvPr id="217090" name="Content Placeholder 2"/>
          <p:cNvSpPr>
            <a:spLocks noGrp="1"/>
          </p:cNvSpPr>
          <p:nvPr>
            <p:ph idx="4294967295"/>
          </p:nvPr>
        </p:nvSpPr>
        <p:spPr>
          <a:xfrm>
            <a:off x="457200" y="914400"/>
            <a:ext cx="8534400" cy="5211763"/>
          </a:xfrm>
        </p:spPr>
        <p:txBody>
          <a:bodyPr/>
          <a:lstStyle/>
          <a:p>
            <a:pPr>
              <a:lnSpc>
                <a:spcPct val="80000"/>
              </a:lnSpc>
            </a:pPr>
            <a:r>
              <a:rPr lang="en-US" sz="2400" smtClean="0"/>
              <a:t>-</a:t>
            </a:r>
            <a:r>
              <a:rPr lang="en-US" sz="2400" b="1" smtClean="0"/>
              <a:t> Ventilatory support :</a:t>
            </a:r>
            <a:r>
              <a:rPr lang="en-US" sz="2400" smtClean="0"/>
              <a:t>If pH less than 7.35 &amp; paCO2 more than 6 , consider ventilatory support  ( invasive or non invasiveIPPV). </a:t>
            </a:r>
          </a:p>
          <a:p>
            <a:pPr>
              <a:lnSpc>
                <a:spcPct val="80000"/>
              </a:lnSpc>
            </a:pPr>
            <a:endParaRPr lang="en-US" sz="2400" smtClean="0"/>
          </a:p>
          <a:p>
            <a:pPr>
              <a:lnSpc>
                <a:spcPct val="80000"/>
              </a:lnSpc>
            </a:pPr>
            <a:r>
              <a:rPr lang="en-US" sz="2400" b="1" smtClean="0"/>
              <a:t>Doxapram :</a:t>
            </a:r>
          </a:p>
          <a:p>
            <a:pPr>
              <a:lnSpc>
                <a:spcPct val="80000"/>
              </a:lnSpc>
              <a:buFont typeface="Arial" charset="0"/>
              <a:buNone/>
            </a:pPr>
            <a:r>
              <a:rPr lang="en-US" sz="2400" smtClean="0"/>
              <a:t>     If patient continuing to deteriorate despite non-invasive ventilatory support , &amp; endotracheal intubation not indicated </a:t>
            </a:r>
          </a:p>
          <a:p>
            <a:pPr>
              <a:lnSpc>
                <a:spcPct val="80000"/>
              </a:lnSpc>
              <a:buFont typeface="Arial" charset="0"/>
              <a:buNone/>
            </a:pPr>
            <a:r>
              <a:rPr lang="en-US" sz="2400" smtClean="0"/>
              <a:t>    ( e.g significant comorbidity ) , doxapram can be considered. </a:t>
            </a:r>
          </a:p>
          <a:p>
            <a:pPr>
              <a:lnSpc>
                <a:spcPct val="80000"/>
              </a:lnSpc>
              <a:buFont typeface="Arial" charset="0"/>
              <a:buNone/>
            </a:pPr>
            <a:r>
              <a:rPr lang="en-US" sz="2400" smtClean="0"/>
              <a:t>     may be useful for a limited period in selected patients with a low respiratory rate.</a:t>
            </a:r>
          </a:p>
          <a:p>
            <a:pPr>
              <a:lnSpc>
                <a:spcPct val="80000"/>
              </a:lnSpc>
              <a:buFont typeface="Arial" charset="0"/>
              <a:buNone/>
            </a:pPr>
            <a:endParaRPr lang="en-US" sz="2400" smtClean="0"/>
          </a:p>
          <a:p>
            <a:pPr>
              <a:lnSpc>
                <a:spcPct val="80000"/>
              </a:lnSpc>
            </a:pPr>
            <a:endParaRPr lang="en-US" sz="2400" smtClean="0"/>
          </a:p>
          <a:p>
            <a:pPr>
              <a:lnSpc>
                <a:spcPct val="80000"/>
              </a:lnSpc>
              <a:buFont typeface="Arial" charset="0"/>
              <a:buNone/>
            </a:pPr>
            <a:endParaRPr lang="en-US" sz="2400" smtClean="0"/>
          </a:p>
          <a:p>
            <a:pPr>
              <a:lnSpc>
                <a:spcPct val="80000"/>
              </a:lnSpc>
            </a:pPr>
            <a:r>
              <a:rPr lang="en-US" sz="2400" b="1" smtClean="0"/>
              <a:t>Heparin :</a:t>
            </a:r>
          </a:p>
          <a:p>
            <a:pPr>
              <a:lnSpc>
                <a:spcPct val="80000"/>
              </a:lnSpc>
              <a:buFont typeface="Arial" charset="0"/>
              <a:buNone/>
            </a:pPr>
            <a:r>
              <a:rPr lang="en-US" sz="2400" b="1" smtClean="0"/>
              <a:t>     </a:t>
            </a:r>
            <a:r>
              <a:rPr lang="en-US" sz="2400" smtClean="0"/>
              <a:t>Prophylactic  subcutaneous  low  molecular weight  </a:t>
            </a:r>
            <a:r>
              <a:rPr lang="en-US" sz="2400" b="1" smtClean="0"/>
              <a:t>heparin</a:t>
            </a:r>
            <a:r>
              <a:rPr lang="en-US" sz="2200" smtClean="0"/>
              <a:t>.</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3" name="Title 1"/>
          <p:cNvSpPr>
            <a:spLocks noGrp="1"/>
          </p:cNvSpPr>
          <p:nvPr>
            <p:ph type="title" idx="4294967295"/>
          </p:nvPr>
        </p:nvSpPr>
        <p:spPr/>
        <p:txBody>
          <a:bodyPr/>
          <a:lstStyle/>
          <a:p>
            <a:r>
              <a:rPr lang="en-US" b="1" smtClean="0">
                <a:solidFill>
                  <a:srgbClr val="FF0000"/>
                </a:solidFill>
              </a:rPr>
              <a:t>Air travel</a:t>
            </a:r>
          </a:p>
        </p:txBody>
      </p:sp>
      <p:sp>
        <p:nvSpPr>
          <p:cNvPr id="218114" name="Content Placeholder 2"/>
          <p:cNvSpPr>
            <a:spLocks noGrp="1"/>
          </p:cNvSpPr>
          <p:nvPr>
            <p:ph idx="4294967295"/>
          </p:nvPr>
        </p:nvSpPr>
        <p:spPr>
          <a:xfrm>
            <a:off x="457200" y="1600200"/>
            <a:ext cx="8229600" cy="4953000"/>
          </a:xfrm>
        </p:spPr>
        <p:txBody>
          <a:bodyPr/>
          <a:lstStyle/>
          <a:p>
            <a:pPr>
              <a:lnSpc>
                <a:spcPct val="90000"/>
              </a:lnSpc>
            </a:pPr>
            <a:r>
              <a:rPr lang="en-US" sz="2400" b="1" smtClean="0"/>
              <a:t>Medical assessment  </a:t>
            </a:r>
            <a:r>
              <a:rPr lang="en-US" sz="2400" smtClean="0"/>
              <a:t>is required in all patients who are dyspnoeic on walking  50 m.</a:t>
            </a:r>
          </a:p>
          <a:p>
            <a:pPr>
              <a:lnSpc>
                <a:spcPct val="90000"/>
              </a:lnSpc>
              <a:buFont typeface="Arial" charset="0"/>
              <a:buNone/>
            </a:pPr>
            <a:endParaRPr lang="en-US" sz="2400" smtClean="0"/>
          </a:p>
          <a:p>
            <a:pPr>
              <a:lnSpc>
                <a:spcPct val="90000"/>
              </a:lnSpc>
            </a:pPr>
            <a:r>
              <a:rPr lang="en-US" sz="2400" smtClean="0"/>
              <a:t>All patients with </a:t>
            </a:r>
            <a:r>
              <a:rPr lang="en-US" sz="2400" b="1" smtClean="0"/>
              <a:t>resting paO2 on air of less  than 9 .0  K  pa </a:t>
            </a:r>
            <a:r>
              <a:rPr lang="en-US" sz="2400" smtClean="0"/>
              <a:t>will require supplemental oxygen since at usual in-flight cabin pressures equivalent to an altitude of 5000-8000 feet the paO2 of such patient will fall below  7  kpa .</a:t>
            </a:r>
          </a:p>
          <a:p>
            <a:pPr>
              <a:lnSpc>
                <a:spcPct val="90000"/>
              </a:lnSpc>
              <a:buFont typeface="Arial" charset="0"/>
              <a:buNone/>
            </a:pPr>
            <a:endParaRPr lang="en-US" sz="2400" smtClean="0"/>
          </a:p>
          <a:p>
            <a:pPr>
              <a:lnSpc>
                <a:spcPct val="90000"/>
              </a:lnSpc>
              <a:buFont typeface="Arial" charset="0"/>
              <a:buNone/>
            </a:pPr>
            <a:r>
              <a:rPr lang="en-US" sz="2400" b="1" smtClean="0"/>
              <a:t>     Hypercapnia  or gross hypoxaemia </a:t>
            </a:r>
            <a:r>
              <a:rPr lang="en-US" sz="2400" smtClean="0"/>
              <a:t>while breathing air ( paO2 less than 6.7 kpa ) is a relative contraindication to air travel.</a:t>
            </a:r>
          </a:p>
          <a:p>
            <a:pPr>
              <a:lnSpc>
                <a:spcPct val="90000"/>
              </a:lnSpc>
              <a:buFont typeface="Arial" charset="0"/>
              <a:buNone/>
            </a:pPr>
            <a:endParaRPr lang="en-US" sz="2400" smtClean="0"/>
          </a:p>
          <a:p>
            <a:pPr>
              <a:lnSpc>
                <a:spcPct val="90000"/>
              </a:lnSpc>
            </a:pPr>
            <a:r>
              <a:rPr lang="en-US" sz="2400" smtClean="0"/>
              <a:t>Additional hazards include </a:t>
            </a:r>
            <a:r>
              <a:rPr lang="en-US" sz="2400" b="1" smtClean="0"/>
              <a:t>expansion of emphysematous bullae </a:t>
            </a:r>
            <a:r>
              <a:rPr lang="en-US" sz="2400" smtClean="0"/>
              <a:t>&amp; abdominal gases &amp; drying of bronchial secretions.</a:t>
            </a:r>
          </a:p>
          <a:p>
            <a:pPr>
              <a:lnSpc>
                <a:spcPct val="90000"/>
              </a:lnSpc>
            </a:pPr>
            <a:endParaRPr lang="en-US" sz="3000" smtClean="0"/>
          </a:p>
          <a:p>
            <a:pPr>
              <a:lnSpc>
                <a:spcPct val="90000"/>
              </a:lnSpc>
            </a:pPr>
            <a:endParaRPr lang="en-US" sz="3000" smtClean="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7" name="Title 1"/>
          <p:cNvSpPr>
            <a:spLocks noGrp="1"/>
          </p:cNvSpPr>
          <p:nvPr>
            <p:ph type="title" idx="4294967295"/>
          </p:nvPr>
        </p:nvSpPr>
        <p:spPr>
          <a:xfrm>
            <a:off x="457200" y="0"/>
            <a:ext cx="8229600" cy="990600"/>
          </a:xfrm>
        </p:spPr>
        <p:txBody>
          <a:bodyPr/>
          <a:lstStyle/>
          <a:p>
            <a:r>
              <a:rPr lang="en-US" b="1" smtClean="0">
                <a:solidFill>
                  <a:srgbClr val="FF0000"/>
                </a:solidFill>
              </a:rPr>
              <a:t>Prognosis of COPD</a:t>
            </a:r>
          </a:p>
        </p:txBody>
      </p:sp>
      <p:sp>
        <p:nvSpPr>
          <p:cNvPr id="219138" name="Content Placeholder 2"/>
          <p:cNvSpPr>
            <a:spLocks noGrp="1"/>
          </p:cNvSpPr>
          <p:nvPr>
            <p:ph idx="4294967295"/>
          </p:nvPr>
        </p:nvSpPr>
        <p:spPr>
          <a:xfrm>
            <a:off x="457200" y="990600"/>
            <a:ext cx="8229600" cy="5867400"/>
          </a:xfrm>
        </p:spPr>
        <p:txBody>
          <a:bodyPr/>
          <a:lstStyle/>
          <a:p>
            <a:pPr>
              <a:lnSpc>
                <a:spcPct val="80000"/>
              </a:lnSpc>
            </a:pPr>
            <a:r>
              <a:rPr lang="en-US" sz="2200" smtClean="0"/>
              <a:t>The best guide to the progression of COPD is the decline in </a:t>
            </a:r>
            <a:r>
              <a:rPr lang="en-US" sz="2200" b="1" smtClean="0"/>
              <a:t>FEV1</a:t>
            </a:r>
            <a:r>
              <a:rPr lang="en-US" sz="2200" smtClean="0"/>
              <a:t> over time( normally 30 ml/year ).</a:t>
            </a:r>
          </a:p>
          <a:p>
            <a:pPr>
              <a:lnSpc>
                <a:spcPct val="80000"/>
              </a:lnSpc>
              <a:buFont typeface="Arial" charset="0"/>
              <a:buNone/>
            </a:pPr>
            <a:endParaRPr lang="en-US" sz="2200" smtClean="0"/>
          </a:p>
          <a:p>
            <a:pPr>
              <a:lnSpc>
                <a:spcPct val="80000"/>
              </a:lnSpc>
            </a:pPr>
            <a:r>
              <a:rPr lang="en-US" sz="2200" smtClean="0"/>
              <a:t>The prognosis is inversely related to </a:t>
            </a:r>
            <a:r>
              <a:rPr lang="en-US" sz="2200" b="1" smtClean="0"/>
              <a:t>age</a:t>
            </a:r>
            <a:r>
              <a:rPr lang="en-US" sz="2200" smtClean="0"/>
              <a:t> &amp; directly related to the </a:t>
            </a:r>
            <a:r>
              <a:rPr lang="en-US" sz="2200" b="1" smtClean="0"/>
              <a:t>post-bronchodilator FEV1 .</a:t>
            </a:r>
          </a:p>
          <a:p>
            <a:pPr>
              <a:lnSpc>
                <a:spcPct val="80000"/>
              </a:lnSpc>
              <a:buFont typeface="Arial" charset="0"/>
              <a:buNone/>
            </a:pPr>
            <a:endParaRPr lang="en-US" sz="2200" smtClean="0"/>
          </a:p>
          <a:p>
            <a:pPr>
              <a:lnSpc>
                <a:spcPct val="80000"/>
              </a:lnSpc>
            </a:pPr>
            <a:r>
              <a:rPr lang="en-US" sz="2200" b="1" smtClean="0">
                <a:solidFill>
                  <a:schemeClr val="tx2"/>
                </a:solidFill>
              </a:rPr>
              <a:t>Poor prognostic indicators include: </a:t>
            </a:r>
          </a:p>
          <a:p>
            <a:pPr>
              <a:lnSpc>
                <a:spcPct val="80000"/>
              </a:lnSpc>
              <a:buFont typeface="Arial" charset="0"/>
              <a:buNone/>
            </a:pPr>
            <a:r>
              <a:rPr lang="en-US" sz="2200" b="1" smtClean="0"/>
              <a:t>           Pulmonary hypertention .</a:t>
            </a:r>
            <a:r>
              <a:rPr lang="en-US" sz="2200" smtClean="0"/>
              <a:t> </a:t>
            </a:r>
          </a:p>
          <a:p>
            <a:pPr>
              <a:lnSpc>
                <a:spcPct val="80000"/>
              </a:lnSpc>
              <a:buFont typeface="Arial" charset="0"/>
              <a:buNone/>
            </a:pPr>
            <a:r>
              <a:rPr lang="en-US" sz="2200" smtClean="0"/>
              <a:t>           </a:t>
            </a:r>
            <a:r>
              <a:rPr lang="en-US" sz="2200" b="1" smtClean="0"/>
              <a:t>weight loss </a:t>
            </a:r>
            <a:r>
              <a:rPr lang="en-US" sz="2200" smtClean="0"/>
              <a:t>(survival is negatively correlated with BMI) </a:t>
            </a:r>
          </a:p>
          <a:p>
            <a:pPr>
              <a:lnSpc>
                <a:spcPct val="80000"/>
              </a:lnSpc>
              <a:buFont typeface="Arial" charset="0"/>
              <a:buNone/>
            </a:pPr>
            <a:endParaRPr lang="en-US" sz="2200" smtClean="0"/>
          </a:p>
          <a:p>
            <a:pPr>
              <a:lnSpc>
                <a:spcPct val="80000"/>
              </a:lnSpc>
            </a:pPr>
            <a:r>
              <a:rPr lang="en-US" sz="2200" smtClean="0"/>
              <a:t>The mean survival of patients admitted with an acute exacerbation of COPD associated with an elevated paCO2 that reverts to normal on recovery is </a:t>
            </a:r>
            <a:r>
              <a:rPr lang="en-US" sz="2200" b="1" smtClean="0"/>
              <a:t>3 years</a:t>
            </a:r>
            <a:r>
              <a:rPr lang="en-US" sz="2200" smtClean="0"/>
              <a:t>.</a:t>
            </a:r>
          </a:p>
          <a:p>
            <a:pPr>
              <a:lnSpc>
                <a:spcPct val="80000"/>
              </a:lnSpc>
            </a:pPr>
            <a:r>
              <a:rPr lang="en-US" sz="2200" b="1" smtClean="0">
                <a:solidFill>
                  <a:schemeClr val="tx2"/>
                </a:solidFill>
              </a:rPr>
              <a:t>Factors may improve survival in patients with COPD:</a:t>
            </a:r>
          </a:p>
          <a:p>
            <a:pPr>
              <a:lnSpc>
                <a:spcPct val="80000"/>
              </a:lnSpc>
              <a:buFont typeface="Arial" charset="0"/>
              <a:buNone/>
            </a:pPr>
            <a:r>
              <a:rPr lang="en-US" sz="2200" smtClean="0"/>
              <a:t>        - stop smoking.</a:t>
            </a:r>
          </a:p>
          <a:p>
            <a:pPr>
              <a:lnSpc>
                <a:spcPct val="80000"/>
              </a:lnSpc>
              <a:buFont typeface="Arial" charset="0"/>
              <a:buNone/>
            </a:pPr>
            <a:r>
              <a:rPr lang="en-US" sz="2200" smtClean="0"/>
              <a:t>        - long term oxygen therapy.</a:t>
            </a:r>
          </a:p>
          <a:p>
            <a:pPr>
              <a:lnSpc>
                <a:spcPct val="80000"/>
              </a:lnSpc>
              <a:buFont typeface="Arial" charset="0"/>
              <a:buNone/>
            </a:pPr>
            <a:r>
              <a:rPr lang="en-US" sz="2200" smtClean="0"/>
              <a:t>        - yearly Influenza  vaccination.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411163"/>
          </a:xfrm>
        </p:spPr>
        <p:txBody>
          <a:bodyPr rtlCol="0">
            <a:normAutofit fontScale="90000"/>
          </a:bodyPr>
          <a:lstStyle/>
          <a:p>
            <a:pPr eaLnBrk="1" fontAlgn="auto" hangingPunct="1">
              <a:spcAft>
                <a:spcPts val="0"/>
              </a:spcAft>
              <a:defRPr/>
            </a:pPr>
            <a:endParaRPr lang="en-US" dirty="0"/>
          </a:p>
        </p:txBody>
      </p:sp>
      <p:sp>
        <p:nvSpPr>
          <p:cNvPr id="155650" name="Content Placeholder 2"/>
          <p:cNvSpPr>
            <a:spLocks noGrp="1"/>
          </p:cNvSpPr>
          <p:nvPr>
            <p:ph idx="1"/>
          </p:nvPr>
        </p:nvSpPr>
        <p:spPr/>
        <p:txBody>
          <a:bodyPr/>
          <a:lstStyle/>
          <a:p>
            <a:pPr eaLnBrk="1" hangingPunct="1">
              <a:buFont typeface="Arial" charset="0"/>
              <a:buNone/>
            </a:pPr>
            <a:endParaRPr lang="ar-IQ" smtClean="0"/>
          </a:p>
        </p:txBody>
      </p:sp>
      <p:pic>
        <p:nvPicPr>
          <p:cNvPr id="155651" name="Picture 4" descr="bronchitis-and-normal-condition-in-tertiary-bronchus"/>
          <p:cNvPicPr>
            <a:picLocks noChangeAspect="1" noChangeArrowheads="1"/>
          </p:cNvPicPr>
          <p:nvPr/>
        </p:nvPicPr>
        <p:blipFill>
          <a:blip r:embed="rId2"/>
          <a:srcRect/>
          <a:stretch>
            <a:fillRect/>
          </a:stretch>
        </p:blipFill>
        <p:spPr bwMode="auto">
          <a:xfrm>
            <a:off x="1752600" y="1827213"/>
            <a:ext cx="6477000" cy="5183187"/>
          </a:xfrm>
          <a:prstGeom prst="rect">
            <a:avLst/>
          </a:prstGeom>
          <a:noFill/>
          <a:ln w="9525">
            <a:noFill/>
            <a:miter lim="800000"/>
            <a:headEnd/>
            <a:tailEnd/>
          </a:ln>
        </p:spPr>
      </p:pic>
      <p:sp>
        <p:nvSpPr>
          <p:cNvPr id="155652" name="Text Box 5"/>
          <p:cNvSpPr txBox="1">
            <a:spLocks noChangeArrowheads="1"/>
          </p:cNvSpPr>
          <p:nvPr/>
        </p:nvSpPr>
        <p:spPr bwMode="auto">
          <a:xfrm>
            <a:off x="1295400" y="228600"/>
            <a:ext cx="7315200" cy="641350"/>
          </a:xfrm>
          <a:prstGeom prst="rect">
            <a:avLst/>
          </a:prstGeom>
          <a:noFill/>
          <a:ln w="9525">
            <a:noFill/>
            <a:miter lim="800000"/>
            <a:headEnd/>
            <a:tailEnd/>
          </a:ln>
        </p:spPr>
        <p:txBody>
          <a:bodyPr>
            <a:spAutoFit/>
          </a:bodyPr>
          <a:lstStyle/>
          <a:p>
            <a:pPr algn="l" rtl="0">
              <a:spcBef>
                <a:spcPct val="50000"/>
              </a:spcBef>
            </a:pPr>
            <a:r>
              <a:rPr lang="en-US" sz="3600">
                <a:latin typeface="Calibri" pitchFamily="34" charset="0"/>
              </a:rPr>
              <a:t>Normal versus Diseased Bronchi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a:solidFill>
                  <a:srgbClr val="00B0F0"/>
                </a:solidFill>
              </a:rPr>
              <a:t>Emphysema</a:t>
            </a:r>
            <a:br>
              <a:rPr lang="en-US" b="1" dirty="0">
                <a:solidFill>
                  <a:srgbClr val="00B0F0"/>
                </a:solidFill>
              </a:rPr>
            </a:br>
            <a:endParaRPr lang="en-US" dirty="0"/>
          </a:p>
        </p:txBody>
      </p:sp>
      <p:sp>
        <p:nvSpPr>
          <p:cNvPr id="156674" name="Content Placeholder 2"/>
          <p:cNvSpPr>
            <a:spLocks noGrp="1"/>
          </p:cNvSpPr>
          <p:nvPr>
            <p:ph idx="1"/>
          </p:nvPr>
        </p:nvSpPr>
        <p:spPr/>
        <p:txBody>
          <a:bodyPr/>
          <a:lstStyle/>
          <a:p>
            <a:pPr eaLnBrk="1" hangingPunct="1">
              <a:lnSpc>
                <a:spcPct val="90000"/>
              </a:lnSpc>
              <a:buFont typeface="Arial" charset="0"/>
              <a:buNone/>
            </a:pPr>
            <a:r>
              <a:rPr lang="en-US" sz="2600" i="1" smtClean="0"/>
              <a:t>Referrred to the pathological process of a permanent destructive enlargement of the airspaces distal to the terminal bronchioles. </a:t>
            </a:r>
          </a:p>
          <a:p>
            <a:pPr eaLnBrk="1" hangingPunct="1">
              <a:lnSpc>
                <a:spcPct val="70000"/>
              </a:lnSpc>
              <a:buFont typeface="Arial" charset="0"/>
              <a:buNone/>
            </a:pPr>
            <a:endParaRPr lang="en-US" sz="2600" i="1" smtClean="0"/>
          </a:p>
          <a:p>
            <a:pPr eaLnBrk="1" hangingPunct="1">
              <a:lnSpc>
                <a:spcPct val="70000"/>
              </a:lnSpc>
              <a:buFont typeface="Arial" charset="0"/>
              <a:buNone/>
            </a:pPr>
            <a:r>
              <a:rPr lang="en-US" sz="3000" i="1" smtClean="0"/>
              <a:t>.</a:t>
            </a:r>
          </a:p>
          <a:p>
            <a:pPr lvl="1" eaLnBrk="1" hangingPunct="1">
              <a:lnSpc>
                <a:spcPct val="70000"/>
              </a:lnSpc>
              <a:buFont typeface="Arial" charset="0"/>
              <a:buNone/>
            </a:pPr>
            <a:endParaRPr lang="en-US" sz="2600" i="1" smtClean="0"/>
          </a:p>
          <a:p>
            <a:pPr lvl="1" eaLnBrk="1" hangingPunct="1">
              <a:lnSpc>
                <a:spcPct val="70000"/>
              </a:lnSpc>
            </a:pPr>
            <a:r>
              <a:rPr lang="en-US" sz="2600" i="1" smtClean="0">
                <a:solidFill>
                  <a:srgbClr val="FF0000"/>
                </a:solidFill>
              </a:rPr>
              <a:t>The 'pink puffers ( Emphysema</a:t>
            </a:r>
            <a:r>
              <a:rPr lang="en-US" sz="2600" i="1" smtClean="0"/>
              <a:t>) is characterized by chronic cough , are typically thin and breathless, and maintain a normal PaCO</a:t>
            </a:r>
            <a:r>
              <a:rPr lang="en-US" sz="2600" i="1" baseline="-25000" smtClean="0"/>
              <a:t>2  </a:t>
            </a:r>
            <a:r>
              <a:rPr lang="en-US" sz="2600" b="1" i="1" baseline="-25000" smtClean="0"/>
              <a:t>(</a:t>
            </a:r>
            <a:r>
              <a:rPr lang="en-US" sz="2600" i="1" smtClean="0"/>
              <a:t> noncyanotic) at rest until the late stage of disease.   have prominent use of accessory muscles .</a:t>
            </a:r>
          </a:p>
          <a:p>
            <a:pPr lvl="1" eaLnBrk="1" hangingPunct="1">
              <a:lnSpc>
                <a:spcPct val="70000"/>
              </a:lnSpc>
            </a:pPr>
            <a:endParaRPr lang="en-US" sz="3400" smtClean="0"/>
          </a:p>
          <a:p>
            <a:pPr eaLnBrk="1" hangingPunct="1">
              <a:lnSpc>
                <a:spcPct val="90000"/>
              </a:lnSpc>
              <a:buFont typeface="Arial" charset="0"/>
              <a:buNone/>
            </a:pPr>
            <a:endParaRPr lang="en-US" sz="3400" smtClean="0"/>
          </a:p>
          <a:p>
            <a:pPr eaLnBrk="1" hangingPunct="1">
              <a:lnSpc>
                <a:spcPct val="90000"/>
              </a:lnSpc>
            </a:pPr>
            <a:endParaRPr 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82562"/>
          </a:xfrm>
        </p:spPr>
        <p:txBody>
          <a:bodyPr rtlCol="0">
            <a:normAutofit fontScale="90000"/>
          </a:bodyPr>
          <a:lstStyle/>
          <a:p>
            <a:pPr eaLnBrk="1" fontAlgn="auto" hangingPunct="1">
              <a:spcAft>
                <a:spcPts val="0"/>
              </a:spcAft>
              <a:defRPr/>
            </a:pPr>
            <a:endParaRPr lang="en-US" dirty="0"/>
          </a:p>
        </p:txBody>
      </p:sp>
      <p:sp>
        <p:nvSpPr>
          <p:cNvPr id="157698" name="Content Placeholder 2"/>
          <p:cNvSpPr>
            <a:spLocks noGrp="1"/>
          </p:cNvSpPr>
          <p:nvPr>
            <p:ph idx="1"/>
          </p:nvPr>
        </p:nvSpPr>
        <p:spPr/>
        <p:txBody>
          <a:bodyPr/>
          <a:lstStyle/>
          <a:p>
            <a:pPr eaLnBrk="1" hangingPunct="1"/>
            <a:endParaRPr lang="ar-IQ" smtClean="0"/>
          </a:p>
        </p:txBody>
      </p:sp>
      <p:pic>
        <p:nvPicPr>
          <p:cNvPr id="157699" name="Picture 4" descr="emphysema"/>
          <p:cNvPicPr>
            <a:picLocks noChangeAspect="1" noChangeArrowheads="1"/>
          </p:cNvPicPr>
          <p:nvPr/>
        </p:nvPicPr>
        <p:blipFill>
          <a:blip r:embed="rId2"/>
          <a:srcRect/>
          <a:stretch>
            <a:fillRect/>
          </a:stretch>
        </p:blipFill>
        <p:spPr bwMode="auto">
          <a:xfrm>
            <a:off x="1752600" y="1447800"/>
            <a:ext cx="6477000" cy="5105400"/>
          </a:xfrm>
          <a:prstGeom prst="rect">
            <a:avLst/>
          </a:prstGeom>
          <a:noFill/>
          <a:ln w="9525">
            <a:noFill/>
            <a:miter lim="800000"/>
            <a:headEnd/>
            <a:tailEnd/>
          </a:ln>
        </p:spPr>
      </p:pic>
      <p:sp>
        <p:nvSpPr>
          <p:cNvPr id="157700" name="Text Box 5"/>
          <p:cNvSpPr txBox="1">
            <a:spLocks noChangeArrowheads="1"/>
          </p:cNvSpPr>
          <p:nvPr/>
        </p:nvSpPr>
        <p:spPr bwMode="auto">
          <a:xfrm>
            <a:off x="1371600" y="381000"/>
            <a:ext cx="6553200" cy="701675"/>
          </a:xfrm>
          <a:prstGeom prst="rect">
            <a:avLst/>
          </a:prstGeom>
          <a:noFill/>
          <a:ln w="9525">
            <a:noFill/>
            <a:miter lim="800000"/>
            <a:headEnd/>
            <a:tailEnd/>
          </a:ln>
        </p:spPr>
        <p:txBody>
          <a:bodyPr>
            <a:spAutoFit/>
          </a:bodyPr>
          <a:lstStyle/>
          <a:p>
            <a:pPr algn="l" rtl="0">
              <a:spcBef>
                <a:spcPct val="50000"/>
              </a:spcBef>
            </a:pPr>
            <a:r>
              <a:rPr lang="en-US" sz="4000">
                <a:latin typeface="Calibri" pitchFamily="34" charset="0"/>
              </a:rPr>
              <a:t>Emphysema</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1109</TotalTime>
  <Words>3355</Words>
  <Application>Microsoft Office PowerPoint</Application>
  <PresentationFormat>On-screen Show (4:3)</PresentationFormat>
  <Paragraphs>466</Paragraphs>
  <Slides>66</Slides>
  <Notes>2</Notes>
  <HiddenSlides>0</HiddenSlides>
  <MMClips>0</MMClips>
  <ScaleCrop>false</ScaleCrop>
  <HeadingPairs>
    <vt:vector size="8" baseType="variant">
      <vt:variant>
        <vt:lpstr>Fonts Used</vt:lpstr>
      </vt:variant>
      <vt:variant>
        <vt:i4>7</vt:i4>
      </vt:variant>
      <vt:variant>
        <vt:lpstr>Design Template</vt:lpstr>
      </vt:variant>
      <vt:variant>
        <vt:i4>2</vt:i4>
      </vt:variant>
      <vt:variant>
        <vt:lpstr>Embedded OLE Servers</vt:lpstr>
      </vt:variant>
      <vt:variant>
        <vt:i4>2</vt:i4>
      </vt:variant>
      <vt:variant>
        <vt:lpstr>Slide Titles</vt:lpstr>
      </vt:variant>
      <vt:variant>
        <vt:i4>66</vt:i4>
      </vt:variant>
    </vt:vector>
  </HeadingPairs>
  <TitlesOfParts>
    <vt:vector size="77" baseType="lpstr">
      <vt:lpstr>Arial</vt:lpstr>
      <vt:lpstr>Calibri</vt:lpstr>
      <vt:lpstr>SimSun</vt:lpstr>
      <vt:lpstr>Times New Roman</vt:lpstr>
      <vt:lpstr>Monotype Sorts</vt:lpstr>
      <vt:lpstr>WP Greek Century</vt:lpstr>
      <vt:lpstr>Math B</vt:lpstr>
      <vt:lpstr>Office Theme</vt:lpstr>
      <vt:lpstr>Office Theme</vt:lpstr>
      <vt:lpstr>CorelPhotoPaint.Image.8</vt:lpstr>
      <vt:lpstr>Slide</vt:lpstr>
      <vt:lpstr>Slide 1</vt:lpstr>
      <vt:lpstr>Slide 2</vt:lpstr>
      <vt:lpstr>CHRONIC OBSTRUCTIVE PULMONARY DISEASE (COPD) </vt:lpstr>
      <vt:lpstr>Slide 4</vt:lpstr>
      <vt:lpstr>Chronic bronchitis   </vt:lpstr>
      <vt:lpstr>MUCUS PRODUCTION</vt:lpstr>
      <vt:lpstr>Slide 7</vt:lpstr>
      <vt:lpstr>Emphysema </vt:lpstr>
      <vt:lpstr>Slide 9</vt:lpstr>
      <vt:lpstr>Slide 10</vt:lpstr>
      <vt:lpstr>Slide 11</vt:lpstr>
      <vt:lpstr>Aetiology of COPD</vt:lpstr>
      <vt:lpstr>Slide 13</vt:lpstr>
      <vt:lpstr>Slide 14</vt:lpstr>
      <vt:lpstr> </vt:lpstr>
      <vt:lpstr>Slide 16</vt:lpstr>
      <vt:lpstr>Slide 17</vt:lpstr>
      <vt:lpstr>Slide 18</vt:lpstr>
      <vt:lpstr>Slide 19</vt:lpstr>
      <vt:lpstr>Pathophysiology</vt:lpstr>
      <vt:lpstr>Slide 21</vt:lpstr>
      <vt:lpstr>Slide 22</vt:lpstr>
      <vt:lpstr>Systemic effects of COPD </vt:lpstr>
      <vt:lpstr>Slide 24</vt:lpstr>
      <vt:lpstr>Slide 25</vt:lpstr>
      <vt:lpstr>Clinical features of COPD</vt:lpstr>
      <vt:lpstr>Clinical features of COPD</vt:lpstr>
      <vt:lpstr>Slide 28</vt:lpstr>
      <vt:lpstr>Clinical Abnormalities in patients with advanced Airway obstruction ( COPD ) </vt:lpstr>
      <vt:lpstr>Slide 30</vt:lpstr>
      <vt:lpstr>Slide 31</vt:lpstr>
      <vt:lpstr>ASSESSMENT OF SEVERITY OF AIRFLOW OBSTRUCTION ACCORDING TO FEV1  ( classification of COPD according to the severity )</vt:lpstr>
      <vt:lpstr>CHRONIC OBSTRUCTIVE PULMONARY DISEASE:</vt:lpstr>
      <vt:lpstr>Complications of COPD</vt:lpstr>
      <vt:lpstr>COPD-Investigations </vt:lpstr>
      <vt:lpstr>Slide 36</vt:lpstr>
      <vt:lpstr>Spirometry:  Normal and COPD</vt:lpstr>
      <vt:lpstr>Slide 38</vt:lpstr>
      <vt:lpstr>Slide 39</vt:lpstr>
      <vt:lpstr>Slide 40</vt:lpstr>
      <vt:lpstr>Slide 41</vt:lpstr>
      <vt:lpstr>Management of COPD </vt:lpstr>
      <vt:lpstr>Management of COPD</vt:lpstr>
      <vt:lpstr>Slide 44</vt:lpstr>
      <vt:lpstr>Slide 45</vt:lpstr>
      <vt:lpstr>Slide 46</vt:lpstr>
      <vt:lpstr>Slide 47</vt:lpstr>
      <vt:lpstr>Slide 48</vt:lpstr>
      <vt:lpstr>Slide 49</vt:lpstr>
      <vt:lpstr>Slide 50</vt:lpstr>
      <vt:lpstr>Slide 51</vt:lpstr>
      <vt:lpstr>Surgical intervention </vt:lpstr>
      <vt:lpstr>Management of COPD by Severity of Disease</vt:lpstr>
      <vt:lpstr>Management of COPD   Stage 0:  At Risk</vt:lpstr>
      <vt:lpstr>Management of COPD   Stage I:  Mild COPD</vt:lpstr>
      <vt:lpstr>Management of COPD   Stage II:  Moderate COPD</vt:lpstr>
      <vt:lpstr>Management of COPD   Stage III:  Severe COPD</vt:lpstr>
      <vt:lpstr>Management of COPD   Stage IV:  Very Severe COPD</vt:lpstr>
      <vt:lpstr>Acute exacerbations of COPD</vt:lpstr>
      <vt:lpstr>Management of acuteCOPD exacerbations</vt:lpstr>
      <vt:lpstr>Slide 61</vt:lpstr>
      <vt:lpstr>Lines of management  of acute COPD exacerbation</vt:lpstr>
      <vt:lpstr>Slide 63</vt:lpstr>
      <vt:lpstr>Slide 64</vt:lpstr>
      <vt:lpstr>Air travel</vt:lpstr>
      <vt:lpstr>Prognosis of COPD</vt:lpstr>
    </vt:vector>
  </TitlesOfParts>
  <Company>General Hospital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CHRONIC OBSTRUCTIVE PULMONARY DISEASE (COPD) </dc:title>
  <dc:creator>Dr.kawe</dc:creator>
  <cp:lastModifiedBy>asia</cp:lastModifiedBy>
  <cp:revision>193</cp:revision>
  <dcterms:created xsi:type="dcterms:W3CDTF">2009-11-20T15:40:38Z</dcterms:created>
  <dcterms:modified xsi:type="dcterms:W3CDTF">2012-11-18T19:56:13Z</dcterms:modified>
</cp:coreProperties>
</file>